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83670" r:id="rId1"/>
  </p:sldMasterIdLst>
  <p:notesMasterIdLst>
    <p:notesMasterId r:id="rId34"/>
  </p:notesMasterIdLst>
  <p:sldIdLst>
    <p:sldId id="256" r:id="rId2"/>
    <p:sldId id="257" r:id="rId3"/>
    <p:sldId id="258" r:id="rId4"/>
    <p:sldId id="259" r:id="rId5"/>
    <p:sldId id="260" r:id="rId6"/>
    <p:sldId id="287" r:id="rId7"/>
    <p:sldId id="261" r:id="rId8"/>
    <p:sldId id="288" r:id="rId9"/>
    <p:sldId id="289" r:id="rId10"/>
    <p:sldId id="264" r:id="rId11"/>
    <p:sldId id="265" r:id="rId12"/>
    <p:sldId id="290" r:id="rId13"/>
    <p:sldId id="266" r:id="rId14"/>
    <p:sldId id="286" r:id="rId15"/>
    <p:sldId id="284" r:id="rId16"/>
    <p:sldId id="291" r:id="rId17"/>
    <p:sldId id="293" r:id="rId18"/>
    <p:sldId id="292" r:id="rId19"/>
    <p:sldId id="302" r:id="rId20"/>
    <p:sldId id="304" r:id="rId21"/>
    <p:sldId id="303" r:id="rId22"/>
    <p:sldId id="297" r:id="rId23"/>
    <p:sldId id="307" r:id="rId24"/>
    <p:sldId id="298" r:id="rId25"/>
    <p:sldId id="269" r:id="rId26"/>
    <p:sldId id="299" r:id="rId27"/>
    <p:sldId id="305" r:id="rId28"/>
    <p:sldId id="300" r:id="rId29"/>
    <p:sldId id="301" r:id="rId30"/>
    <p:sldId id="306" r:id="rId31"/>
    <p:sldId id="278" r:id="rId32"/>
    <p:sldId id="273" r:id="rId3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20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386"/>
    <p:restoredTop sz="91944"/>
  </p:normalViewPr>
  <p:slideViewPr>
    <p:cSldViewPr snapToGrid="0" snapToObjects="1">
      <p:cViewPr>
        <p:scale>
          <a:sx n="110" d="100"/>
          <a:sy n="110" d="100"/>
        </p:scale>
        <p:origin x="3112" y="1008"/>
      </p:cViewPr>
      <p:guideLst/>
    </p:cSldViewPr>
  </p:slideViewPr>
  <p:outlineViewPr>
    <p:cViewPr>
      <p:scale>
        <a:sx n="33" d="100"/>
        <a:sy n="33" d="100"/>
      </p:scale>
      <p:origin x="0" y="-1171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notesMaster" Target="notesMasters/notesMaster1.xml"/><Relationship Id="rId35" Type="http://schemas.openxmlformats.org/officeDocument/2006/relationships/presProps" Target="presProps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heme" Target="theme/theme1.xml"/><Relationship Id="rId3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FADE92-E90E-6A4E-830E-31D57EC2111A}" type="datetimeFigureOut">
              <a:rPr lang="en-US" smtClean="0"/>
              <a:t>4/29/19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053AD2-E1A6-AD40-ABF0-30665B48C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7970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053AD2-E1A6-AD40-ABF0-30665B48CD57}" type="slidenum">
              <a:rPr lang="en-US" smtClean="0"/>
              <a:t>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638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053AD2-E1A6-AD40-ABF0-30665B48CD5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2261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86D352-0B43-C342-95D3-B8E614C6563F}" type="datetime1">
              <a:rPr lang="en-US" smtClean="0"/>
              <a:t>4/29/19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46DA6-1F64-CA44-A824-A2437FA53CE7}" type="datetime1">
              <a:rPr lang="en-US" smtClean="0"/>
              <a:t>4/29/19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9F270D-8737-024A-B8BC-32978289A58C}" type="datetime1">
              <a:rPr lang="en-US" smtClean="0"/>
              <a:t>4/29/19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6EA02-BE06-C44F-AFC7-DF422C66A8E5}" type="datetime1">
              <a:rPr lang="en-US" smtClean="0"/>
              <a:t>4/29/19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C43436-6E9D-8E48-9C83-DD44B3636FE0}" type="datetime1">
              <a:rPr lang="en-US" smtClean="0"/>
              <a:t>4/29/19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DF741-FC81-4043-9F8E-A3DF32B254DC}" type="datetime1">
              <a:rPr lang="en-US" smtClean="0"/>
              <a:t>4/29/19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89EF9-26B3-7247-8B7A-599A8E9DC7B2}" type="datetime1">
              <a:rPr lang="en-US" smtClean="0"/>
              <a:t>4/29/19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BB2FAA-4BF7-CD40-9540-B69F311EEAA9}" type="datetime1">
              <a:rPr lang="en-US" smtClean="0"/>
              <a:t>4/29/19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6133FF-B97C-234E-BB5C-48AE8E162D44}" type="datetime1">
              <a:rPr lang="en-US" smtClean="0"/>
              <a:t>4/29/19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E8F3A-09C1-BA43-B57A-50DFCD7E257B}" type="datetime1">
              <a:rPr lang="en-US" smtClean="0"/>
              <a:t>4/29/19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68493-955E-D64C-A098-799C96D9F9EA}" type="datetime1">
              <a:rPr lang="en-US" smtClean="0"/>
              <a:t>4/29/19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7E0A29-9FCA-4745-9D8A-C58E6D053047}" type="datetime1">
              <a:rPr lang="en-US" smtClean="0"/>
              <a:t>4/29/19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1718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Relationship Id="rId3" Type="http://schemas.openxmlformats.org/officeDocument/2006/relationships/image" Target="../media/image11.tif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snap.stanford.edu/data/" TargetMode="Externa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tiff"/><Relationship Id="rId3" Type="http://schemas.openxmlformats.org/officeDocument/2006/relationships/hyperlink" Target="https://knowyourteam.com/blog/2017/08/28/the-9-questions-that-uncover-the-most-surprising-feedback-from-employees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hyperlink" Target="https://www.chilemedia.com/social-media/social/" TargetMode="External"/><Relationship Id="rId5" Type="http://schemas.openxmlformats.org/officeDocument/2006/relationships/hyperlink" Target="https://skymind.ai/wiki/graph-analysis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sz="6600" dirty="0" smtClean="0"/>
              <a:t>Finding</a:t>
            </a:r>
            <a:r>
              <a:rPr lang="zh-CN" altLang="en-US" sz="6600" dirty="0" smtClean="0"/>
              <a:t> </a:t>
            </a:r>
            <a:r>
              <a:rPr lang="en-US" altLang="zh-CN" sz="6600" dirty="0" smtClean="0"/>
              <a:t>Triangles</a:t>
            </a:r>
            <a:r>
              <a:rPr lang="zh-CN" altLang="en-US" sz="6600" dirty="0" smtClean="0"/>
              <a:t> </a:t>
            </a:r>
            <a:r>
              <a:rPr lang="en-US" altLang="zh-CN" sz="6600" dirty="0" smtClean="0"/>
              <a:t>in</a:t>
            </a:r>
            <a:r>
              <a:rPr lang="zh-CN" altLang="en-US" sz="6600" dirty="0" smtClean="0"/>
              <a:t> </a:t>
            </a:r>
            <a:r>
              <a:rPr lang="en-US" altLang="zh-CN" sz="6600" dirty="0" smtClean="0"/>
              <a:t>Large</a:t>
            </a:r>
            <a:r>
              <a:rPr lang="zh-CN" altLang="en-US" sz="6600" dirty="0" smtClean="0"/>
              <a:t> </a:t>
            </a:r>
            <a:r>
              <a:rPr lang="en-US" altLang="zh-CN" sz="6600" dirty="0" smtClean="0"/>
              <a:t>Social</a:t>
            </a:r>
            <a:r>
              <a:rPr lang="zh-CN" altLang="en-US" sz="6600" dirty="0" smtClean="0"/>
              <a:t> </a:t>
            </a:r>
            <a:r>
              <a:rPr lang="en-US" altLang="zh-CN" sz="6600" dirty="0" smtClean="0"/>
              <a:t>Network</a:t>
            </a:r>
            <a:r>
              <a:rPr lang="zh-CN" altLang="en-US" sz="6600" dirty="0" smtClean="0"/>
              <a:t> </a:t>
            </a:r>
            <a:r>
              <a:rPr lang="en-US" altLang="zh-CN" sz="6600" dirty="0" smtClean="0"/>
              <a:t>Graphs</a:t>
            </a:r>
            <a:endParaRPr lang="en-US" sz="6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3999" y="4477027"/>
            <a:ext cx="9144000" cy="1655762"/>
          </a:xfrm>
        </p:spPr>
        <p:txBody>
          <a:bodyPr>
            <a:normAutofit/>
          </a:bodyPr>
          <a:lstStyle/>
          <a:p>
            <a:r>
              <a:rPr lang="en-US" altLang="zh-CN" sz="2800" dirty="0" smtClean="0"/>
              <a:t>Xiaoyuan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Guo,</a:t>
            </a:r>
            <a:r>
              <a:rPr lang="zh-CN" altLang="en-US" sz="2800" dirty="0" smtClean="0"/>
              <a:t> </a:t>
            </a:r>
            <a:r>
              <a:rPr lang="en-US" altLang="zh-CN" sz="2800" dirty="0" err="1" smtClean="0"/>
              <a:t>Hanyi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Yu,</a:t>
            </a:r>
            <a:r>
              <a:rPr lang="zh-CN" altLang="en-US" sz="2800" dirty="0" smtClean="0"/>
              <a:t> </a:t>
            </a:r>
            <a:r>
              <a:rPr lang="en-US" altLang="zh-CN" sz="2800" dirty="0" err="1" smtClean="0"/>
              <a:t>Yifei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Ren</a:t>
            </a:r>
          </a:p>
          <a:p>
            <a:r>
              <a:rPr lang="en-US" altLang="zh-CN" sz="2800" dirty="0" smtClean="0"/>
              <a:t>April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29. 2019</a:t>
            </a:r>
            <a:endParaRPr lang="en-US" sz="2800" dirty="0"/>
          </a:p>
        </p:txBody>
      </p:sp>
      <p:sp>
        <p:nvSpPr>
          <p:cNvPr id="5" name="Rectangle 4"/>
          <p:cNvSpPr/>
          <p:nvPr/>
        </p:nvSpPr>
        <p:spPr>
          <a:xfrm>
            <a:off x="7974980" y="155299"/>
            <a:ext cx="5386039" cy="14783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err="1" smtClean="0">
                <a:solidFill>
                  <a:srgbClr val="000000"/>
                </a:solidFill>
                <a:latin typeface="Zapfino" charset="0"/>
                <a:ea typeface="Zapfino" charset="0"/>
                <a:cs typeface="Zapfino" charset="0"/>
              </a:rPr>
              <a:t>GraphHPC</a:t>
            </a:r>
            <a:endParaRPr lang="en-US" sz="3200" dirty="0">
              <a:latin typeface="Zapfino" charset="0"/>
              <a:ea typeface="Zapfino" charset="0"/>
              <a:cs typeface="Zapfino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2116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Triangle-finding(MPI)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Problems: when input</a:t>
            </a:r>
            <a:r>
              <a:rPr lang="zh-CN" altLang="en-US" dirty="0" smtClean="0"/>
              <a:t> </a:t>
            </a:r>
            <a:r>
              <a:rPr lang="en-US" altLang="zh-CN" dirty="0" smtClean="0"/>
              <a:t>edge lists become large </a:t>
            </a:r>
            <a:r>
              <a:rPr lang="mr-IN" altLang="zh-CN" dirty="0" smtClean="0"/>
              <a:t>…</a:t>
            </a:r>
            <a:endParaRPr lang="en-US" altLang="zh-CN" dirty="0"/>
          </a:p>
          <a:p>
            <a:r>
              <a:rPr lang="en-US" altLang="zh-CN" dirty="0" smtClean="0"/>
              <a:t>Solution: </a:t>
            </a:r>
            <a:r>
              <a:rPr lang="en-US" altLang="zh-CN" dirty="0" smtClean="0">
                <a:solidFill>
                  <a:srgbClr val="FF0000"/>
                </a:solidFill>
              </a:rPr>
              <a:t>Split large edge files into smaller ones</a:t>
            </a:r>
          </a:p>
          <a:p>
            <a:endParaRPr lang="en-US" altLang="zh-CN" dirty="0" smtClean="0">
              <a:solidFill>
                <a:srgbClr val="FF0000"/>
              </a:solidFill>
            </a:endParaRPr>
          </a:p>
          <a:p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8720253" y="2980846"/>
            <a:ext cx="2742112" cy="2714503"/>
            <a:chOff x="1544601" y="2586988"/>
            <a:chExt cx="2365758" cy="2577881"/>
          </a:xfrm>
        </p:grpSpPr>
        <p:sp>
          <p:nvSpPr>
            <p:cNvPr id="6" name="Oval 5"/>
            <p:cNvSpPr/>
            <p:nvPr/>
          </p:nvSpPr>
          <p:spPr>
            <a:xfrm>
              <a:off x="2012981" y="2802251"/>
              <a:ext cx="400050" cy="40005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0</a:t>
              </a:r>
            </a:p>
          </p:txBody>
        </p:sp>
        <p:sp>
          <p:nvSpPr>
            <p:cNvPr id="7" name="Oval 6"/>
            <p:cNvSpPr/>
            <p:nvPr/>
          </p:nvSpPr>
          <p:spPr>
            <a:xfrm>
              <a:off x="1544601" y="4152900"/>
              <a:ext cx="400050" cy="40005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/>
                <a:t>2</a:t>
              </a:r>
              <a:endParaRPr lang="en-US" sz="2400" dirty="0"/>
            </a:p>
          </p:txBody>
        </p:sp>
        <p:sp>
          <p:nvSpPr>
            <p:cNvPr id="8" name="Oval 7"/>
            <p:cNvSpPr/>
            <p:nvPr/>
          </p:nvSpPr>
          <p:spPr>
            <a:xfrm>
              <a:off x="3310284" y="2586988"/>
              <a:ext cx="400050" cy="40005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4</a:t>
              </a:r>
            </a:p>
          </p:txBody>
        </p:sp>
        <p:sp>
          <p:nvSpPr>
            <p:cNvPr id="9" name="Oval 8"/>
            <p:cNvSpPr/>
            <p:nvPr/>
          </p:nvSpPr>
          <p:spPr>
            <a:xfrm>
              <a:off x="2586632" y="4764819"/>
              <a:ext cx="400050" cy="40005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</a:p>
          </p:txBody>
        </p:sp>
        <p:sp>
          <p:nvSpPr>
            <p:cNvPr id="10" name="Oval 9"/>
            <p:cNvSpPr/>
            <p:nvPr/>
          </p:nvSpPr>
          <p:spPr>
            <a:xfrm>
              <a:off x="3510309" y="3985591"/>
              <a:ext cx="400050" cy="40005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/>
                <a:t>3</a:t>
              </a:r>
              <a:endParaRPr lang="en-US" sz="2400" dirty="0"/>
            </a:p>
          </p:txBody>
        </p:sp>
        <p:cxnSp>
          <p:nvCxnSpPr>
            <p:cNvPr id="12" name="Straight Arrow Connector 11"/>
            <p:cNvCxnSpPr>
              <a:stCxn id="7" idx="4"/>
              <a:endCxn id="8" idx="0"/>
            </p:cNvCxnSpPr>
            <p:nvPr/>
          </p:nvCxnSpPr>
          <p:spPr>
            <a:xfrm flipH="1">
              <a:off x="1744626" y="3202301"/>
              <a:ext cx="468380" cy="950599"/>
            </a:xfrm>
            <a:prstGeom prst="straightConnector1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>
              <a:stCxn id="10" idx="7"/>
            </p:cNvCxnSpPr>
            <p:nvPr/>
          </p:nvCxnSpPr>
          <p:spPr>
            <a:xfrm flipV="1">
              <a:off x="2928096" y="4327055"/>
              <a:ext cx="640799" cy="496350"/>
            </a:xfrm>
            <a:prstGeom prst="straightConnector1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>
              <a:stCxn id="7" idx="5"/>
              <a:endCxn id="10" idx="1"/>
            </p:cNvCxnSpPr>
            <p:nvPr/>
          </p:nvCxnSpPr>
          <p:spPr>
            <a:xfrm>
              <a:off x="2354445" y="3143715"/>
              <a:ext cx="290773" cy="1679690"/>
            </a:xfrm>
            <a:prstGeom prst="straightConnector1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>
              <a:stCxn id="7" idx="6"/>
              <a:endCxn id="9" idx="2"/>
            </p:cNvCxnSpPr>
            <p:nvPr/>
          </p:nvCxnSpPr>
          <p:spPr>
            <a:xfrm flipV="1">
              <a:off x="2413031" y="2787013"/>
              <a:ext cx="897253" cy="215263"/>
            </a:xfrm>
            <a:prstGeom prst="straightConnector1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>
              <a:stCxn id="8" idx="5"/>
              <a:endCxn id="10" idx="1"/>
            </p:cNvCxnSpPr>
            <p:nvPr/>
          </p:nvCxnSpPr>
          <p:spPr>
            <a:xfrm>
              <a:off x="1886065" y="4494364"/>
              <a:ext cx="759153" cy="329041"/>
            </a:xfrm>
            <a:prstGeom prst="straightConnector1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0" name="Straight Arrow Connector 19"/>
          <p:cNvCxnSpPr>
            <a:stCxn id="6" idx="5"/>
            <a:endCxn id="10" idx="1"/>
          </p:cNvCxnSpPr>
          <p:nvPr/>
        </p:nvCxnSpPr>
        <p:spPr>
          <a:xfrm>
            <a:off x="9658931" y="3567078"/>
            <a:ext cx="1407648" cy="948185"/>
          </a:xfrm>
          <a:prstGeom prst="straightConnector1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Group 49"/>
          <p:cNvGrpSpPr/>
          <p:nvPr/>
        </p:nvGrpSpPr>
        <p:grpSpPr>
          <a:xfrm>
            <a:off x="1345458" y="3401745"/>
            <a:ext cx="918566" cy="2775218"/>
            <a:chOff x="1375250" y="2975565"/>
            <a:chExt cx="918566" cy="2775218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1976" y="2980846"/>
              <a:ext cx="901840" cy="2769937"/>
            </a:xfrm>
            <a:prstGeom prst="rect">
              <a:avLst/>
            </a:prstGeom>
            <a:ln w="19050">
              <a:solidFill>
                <a:schemeClr val="accent1"/>
              </a:solidFill>
            </a:ln>
          </p:spPr>
        </p:pic>
        <p:sp>
          <p:nvSpPr>
            <p:cNvPr id="30" name="Rectangle 29"/>
            <p:cNvSpPr/>
            <p:nvPr/>
          </p:nvSpPr>
          <p:spPr>
            <a:xfrm>
              <a:off x="1375250" y="2975565"/>
              <a:ext cx="914400" cy="1837568"/>
            </a:xfrm>
            <a:prstGeom prst="rect">
              <a:avLst/>
            </a:prstGeom>
            <a:solidFill>
              <a:schemeClr val="accent1">
                <a:alpha val="22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1375250" y="4829237"/>
              <a:ext cx="914400" cy="921545"/>
            </a:xfrm>
            <a:prstGeom prst="rect">
              <a:avLst/>
            </a:prstGeom>
            <a:solidFill>
              <a:srgbClr val="FF0000">
                <a:alpha val="22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2" name="Straight Arrow Connector 31"/>
          <p:cNvCxnSpPr>
            <a:stCxn id="30" idx="3"/>
          </p:cNvCxnSpPr>
          <p:nvPr/>
        </p:nvCxnSpPr>
        <p:spPr>
          <a:xfrm flipV="1">
            <a:off x="2259858" y="3958683"/>
            <a:ext cx="1152415" cy="361846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Cube 36"/>
          <p:cNvSpPr/>
          <p:nvPr/>
        </p:nvSpPr>
        <p:spPr>
          <a:xfrm>
            <a:off x="3412273" y="3285966"/>
            <a:ext cx="1349298" cy="1343782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proc1</a:t>
            </a:r>
            <a:endParaRPr lang="en-US" sz="2800" dirty="0"/>
          </a:p>
        </p:txBody>
      </p:sp>
      <p:cxnSp>
        <p:nvCxnSpPr>
          <p:cNvPr id="38" name="Straight Arrow Connector 37"/>
          <p:cNvCxnSpPr>
            <a:stCxn id="31" idx="3"/>
          </p:cNvCxnSpPr>
          <p:nvPr/>
        </p:nvCxnSpPr>
        <p:spPr>
          <a:xfrm>
            <a:off x="2259858" y="5716190"/>
            <a:ext cx="1074302" cy="449143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Cube 38"/>
          <p:cNvSpPr/>
          <p:nvPr/>
        </p:nvSpPr>
        <p:spPr>
          <a:xfrm>
            <a:off x="3363952" y="5066436"/>
            <a:ext cx="1349298" cy="1343782"/>
          </a:xfrm>
          <a:prstGeom prst="cube">
            <a:avLst/>
          </a:prstGeom>
          <a:solidFill>
            <a:srgbClr val="FF0000">
              <a:alpha val="85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proc2</a:t>
            </a:r>
            <a:endParaRPr lang="en-US" sz="2800" dirty="0"/>
          </a:p>
        </p:txBody>
      </p:sp>
      <p:sp>
        <p:nvSpPr>
          <p:cNvPr id="41" name="Rectangle 40"/>
          <p:cNvSpPr/>
          <p:nvPr/>
        </p:nvSpPr>
        <p:spPr>
          <a:xfrm>
            <a:off x="5134519" y="3509372"/>
            <a:ext cx="3548457" cy="52322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lvl="0">
              <a:buClr>
                <a:srgbClr val="83992A"/>
              </a:buClr>
            </a:pPr>
            <a:r>
              <a:rPr lang="en-US" sz="2800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N0 </a:t>
            </a:r>
            <a:r>
              <a:rPr lang="en-US" sz="2800" dirty="0">
                <a:solidFill>
                  <a:prstClr val="black">
                    <a:lumMod val="85000"/>
                    <a:lumOff val="15000"/>
                  </a:prstClr>
                </a:solidFill>
              </a:rPr>
              <a:t>= &lt; 0 , ( 1, </a:t>
            </a:r>
            <a:r>
              <a:rPr lang="en-US" sz="2800" dirty="0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2, 3, 4 </a:t>
            </a:r>
            <a:r>
              <a:rPr lang="en-US" sz="2800" dirty="0">
                <a:solidFill>
                  <a:prstClr val="black">
                    <a:lumMod val="85000"/>
                    <a:lumOff val="15000"/>
                  </a:prstClr>
                </a:solidFill>
              </a:rPr>
              <a:t>) </a:t>
            </a:r>
            <a:r>
              <a:rPr lang="en-US" sz="2800" dirty="0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&gt;</a:t>
            </a:r>
            <a:endParaRPr lang="en-US" sz="2800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5134519" y="5357262"/>
            <a:ext cx="3242202" cy="523220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lvl="0">
              <a:buClr>
                <a:srgbClr val="83992A"/>
              </a:buClr>
            </a:pPr>
            <a:r>
              <a:rPr lang="en-US" sz="2800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N1 </a:t>
            </a:r>
            <a:r>
              <a:rPr lang="en-US" sz="2800" dirty="0">
                <a:solidFill>
                  <a:prstClr val="black">
                    <a:lumMod val="85000"/>
                    <a:lumOff val="15000"/>
                  </a:prstClr>
                </a:solidFill>
              </a:rPr>
              <a:t>= &lt; </a:t>
            </a:r>
            <a:r>
              <a:rPr lang="en-US" sz="2800" dirty="0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1 </a:t>
            </a:r>
            <a:r>
              <a:rPr lang="en-US" sz="2800" dirty="0">
                <a:solidFill>
                  <a:prstClr val="black">
                    <a:lumMod val="85000"/>
                    <a:lumOff val="15000"/>
                  </a:prstClr>
                </a:solidFill>
              </a:rPr>
              <a:t>, ( </a:t>
            </a:r>
            <a:r>
              <a:rPr lang="en-US" sz="2800" dirty="0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2, 3) &gt;</a:t>
            </a:r>
            <a:endParaRPr lang="en-US" sz="2800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cxnSp>
        <p:nvCxnSpPr>
          <p:cNvPr id="46" name="Curved Connector 45"/>
          <p:cNvCxnSpPr>
            <a:stCxn id="37" idx="5"/>
            <a:endCxn id="39" idx="5"/>
          </p:cNvCxnSpPr>
          <p:nvPr/>
        </p:nvCxnSpPr>
        <p:spPr>
          <a:xfrm flipH="1">
            <a:off x="4713250" y="3789884"/>
            <a:ext cx="48321" cy="1780470"/>
          </a:xfrm>
          <a:prstGeom prst="curvedConnector3">
            <a:avLst>
              <a:gd name="adj1" fmla="val -1973115"/>
            </a:avLst>
          </a:prstGeom>
          <a:ln w="38100">
            <a:solidFill>
              <a:srgbClr val="00B0F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4518096" y="4516889"/>
            <a:ext cx="40382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00B0F0"/>
                </a:solidFill>
              </a:rPr>
              <a:t>Request data from proc2</a:t>
            </a:r>
            <a:endParaRPr lang="en-US" sz="2800" dirty="0">
              <a:solidFill>
                <a:srgbClr val="00B0F0"/>
              </a:solidFill>
            </a:endParaRPr>
          </a:p>
        </p:txBody>
      </p:sp>
      <p:sp>
        <p:nvSpPr>
          <p:cNvPr id="54" name="Slide Number Placeholder 5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7140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9" grpId="0" animBg="1"/>
      <p:bldP spid="41" grpId="0" animBg="1"/>
      <p:bldP spid="42" grpId="0" animBg="1"/>
      <p:bldP spid="5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Triangle-finding </a:t>
            </a:r>
            <a:r>
              <a:rPr lang="en-US" altLang="zh-CN" dirty="0" smtClean="0"/>
              <a:t>(MPI) </a:t>
            </a:r>
            <a:r>
              <a:rPr lang="en-US" dirty="0" smtClean="0"/>
              <a:t>Results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47" y="684835"/>
            <a:ext cx="9553741" cy="5932701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7787840" y="1690688"/>
            <a:ext cx="3565959" cy="3564218"/>
            <a:chOff x="9273879" y="2980846"/>
            <a:chExt cx="2742112" cy="2714503"/>
          </a:xfrm>
        </p:grpSpPr>
        <p:grpSp>
          <p:nvGrpSpPr>
            <p:cNvPr id="28" name="Group 27"/>
            <p:cNvGrpSpPr/>
            <p:nvPr/>
          </p:nvGrpSpPr>
          <p:grpSpPr>
            <a:xfrm>
              <a:off x="9273879" y="2980846"/>
              <a:ext cx="2742112" cy="2714503"/>
              <a:chOff x="1544601" y="2586988"/>
              <a:chExt cx="2365758" cy="2577881"/>
            </a:xfrm>
          </p:grpSpPr>
          <p:sp>
            <p:nvSpPr>
              <p:cNvPr id="29" name="Oval 28"/>
              <p:cNvSpPr/>
              <p:nvPr/>
            </p:nvSpPr>
            <p:spPr>
              <a:xfrm>
                <a:off x="2012981" y="2802251"/>
                <a:ext cx="400050" cy="40005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0</a:t>
                </a:r>
              </a:p>
            </p:txBody>
          </p:sp>
          <p:sp>
            <p:nvSpPr>
              <p:cNvPr id="31" name="Oval 30"/>
              <p:cNvSpPr/>
              <p:nvPr/>
            </p:nvSpPr>
            <p:spPr>
              <a:xfrm>
                <a:off x="1544601" y="4152900"/>
                <a:ext cx="400050" cy="40005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 smtClean="0"/>
                  <a:t>2</a:t>
                </a:r>
                <a:endParaRPr lang="en-US" sz="2400" dirty="0"/>
              </a:p>
            </p:txBody>
          </p:sp>
          <p:sp>
            <p:nvSpPr>
              <p:cNvPr id="32" name="Oval 31"/>
              <p:cNvSpPr/>
              <p:nvPr/>
            </p:nvSpPr>
            <p:spPr>
              <a:xfrm>
                <a:off x="3310284" y="2586988"/>
                <a:ext cx="400050" cy="40005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4</a:t>
                </a:r>
              </a:p>
            </p:txBody>
          </p:sp>
          <p:sp>
            <p:nvSpPr>
              <p:cNvPr id="33" name="Oval 32"/>
              <p:cNvSpPr/>
              <p:nvPr/>
            </p:nvSpPr>
            <p:spPr>
              <a:xfrm>
                <a:off x="2586632" y="4764819"/>
                <a:ext cx="400050" cy="40005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1</a:t>
                </a:r>
              </a:p>
            </p:txBody>
          </p:sp>
          <p:sp>
            <p:nvSpPr>
              <p:cNvPr id="35" name="Oval 34"/>
              <p:cNvSpPr/>
              <p:nvPr/>
            </p:nvSpPr>
            <p:spPr>
              <a:xfrm>
                <a:off x="3510309" y="3985591"/>
                <a:ext cx="400050" cy="40005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 smtClean="0"/>
                  <a:t>3</a:t>
                </a:r>
                <a:endParaRPr lang="en-US" sz="2400" dirty="0"/>
              </a:p>
            </p:txBody>
          </p:sp>
          <p:cxnSp>
            <p:nvCxnSpPr>
              <p:cNvPr id="36" name="Straight Arrow Connector 35"/>
              <p:cNvCxnSpPr>
                <a:stCxn id="35" idx="4"/>
                <a:endCxn id="36" idx="0"/>
              </p:cNvCxnSpPr>
              <p:nvPr/>
            </p:nvCxnSpPr>
            <p:spPr>
              <a:xfrm flipH="1">
                <a:off x="1744626" y="3202301"/>
                <a:ext cx="468380" cy="950599"/>
              </a:xfrm>
              <a:prstGeom prst="straightConnector1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7"/>
              <p:cNvCxnSpPr>
                <a:stCxn id="39" idx="7"/>
              </p:cNvCxnSpPr>
              <p:nvPr/>
            </p:nvCxnSpPr>
            <p:spPr>
              <a:xfrm flipV="1">
                <a:off x="2928096" y="4327055"/>
                <a:ext cx="640799" cy="496350"/>
              </a:xfrm>
              <a:prstGeom prst="straightConnector1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Arrow Connector 38"/>
              <p:cNvCxnSpPr>
                <a:stCxn id="35" idx="5"/>
                <a:endCxn id="39" idx="1"/>
              </p:cNvCxnSpPr>
              <p:nvPr/>
            </p:nvCxnSpPr>
            <p:spPr>
              <a:xfrm>
                <a:off x="2354445" y="3143715"/>
                <a:ext cx="290773" cy="1679690"/>
              </a:xfrm>
              <a:prstGeom prst="straightConnector1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Arrow Connector 39"/>
              <p:cNvCxnSpPr>
                <a:stCxn id="35" idx="6"/>
                <a:endCxn id="38" idx="2"/>
              </p:cNvCxnSpPr>
              <p:nvPr/>
            </p:nvCxnSpPr>
            <p:spPr>
              <a:xfrm flipV="1">
                <a:off x="2413031" y="2787013"/>
                <a:ext cx="897253" cy="215263"/>
              </a:xfrm>
              <a:prstGeom prst="straightConnector1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Arrow Connector 40"/>
              <p:cNvCxnSpPr>
                <a:stCxn id="36" idx="5"/>
                <a:endCxn id="39" idx="1"/>
              </p:cNvCxnSpPr>
              <p:nvPr/>
            </p:nvCxnSpPr>
            <p:spPr>
              <a:xfrm>
                <a:off x="1886065" y="4494364"/>
                <a:ext cx="759153" cy="329041"/>
              </a:xfrm>
              <a:prstGeom prst="straightConnector1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2" name="Straight Arrow Connector 41"/>
            <p:cNvCxnSpPr/>
            <p:nvPr/>
          </p:nvCxnSpPr>
          <p:spPr>
            <a:xfrm>
              <a:off x="10230625" y="3546642"/>
              <a:ext cx="1407648" cy="948185"/>
            </a:xfrm>
            <a:prstGeom prst="straightConnector1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Rectangle 10"/>
          <p:cNvSpPr/>
          <p:nvPr/>
        </p:nvSpPr>
        <p:spPr>
          <a:xfrm>
            <a:off x="1653259" y="2434859"/>
            <a:ext cx="4597070" cy="86994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346385" y="6190518"/>
            <a:ext cx="3635306" cy="44119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smtClean="0"/>
              <a:t>10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8639643" y="3642873"/>
            <a:ext cx="91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T1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9393926" y="3251262"/>
            <a:ext cx="91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T2</a:t>
            </a:r>
            <a:endParaRPr 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0368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</a:t>
            </a:r>
            <a:r>
              <a:rPr lang="en-US" altLang="zh-CN" dirty="0" smtClean="0"/>
              <a:t>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Introduction</a:t>
            </a:r>
          </a:p>
          <a:p>
            <a:r>
              <a:rPr lang="en-US" altLang="zh-CN" dirty="0" smtClean="0"/>
              <a:t>Objectives</a:t>
            </a:r>
          </a:p>
          <a:p>
            <a:r>
              <a:rPr lang="en-US" altLang="zh-CN" dirty="0" smtClean="0">
                <a:solidFill>
                  <a:srgbClr val="FF0000"/>
                </a:solidFill>
              </a:rPr>
              <a:t>Undirected Graph</a:t>
            </a:r>
          </a:p>
          <a:p>
            <a:pPr lvl="1"/>
            <a:r>
              <a:rPr lang="en-US" altLang="zh-CN" dirty="0" smtClean="0"/>
              <a:t>Triangle-finding(MPI)</a:t>
            </a:r>
          </a:p>
          <a:p>
            <a:pPr lvl="1"/>
            <a:r>
              <a:rPr lang="en-US" altLang="zh-CN" dirty="0" smtClean="0">
                <a:solidFill>
                  <a:srgbClr val="00B050"/>
                </a:solidFill>
              </a:rPr>
              <a:t>Quadrilateral-finding(MPI)</a:t>
            </a:r>
          </a:p>
          <a:p>
            <a:pPr lvl="1"/>
            <a:r>
              <a:rPr lang="en-US" altLang="zh-CN" dirty="0" smtClean="0"/>
              <a:t>Spark-based</a:t>
            </a:r>
            <a:r>
              <a:rPr lang="zh-CN" altLang="en-US" dirty="0" smtClean="0"/>
              <a:t> </a:t>
            </a:r>
            <a:r>
              <a:rPr lang="en-US" altLang="zh-CN" dirty="0" smtClean="0"/>
              <a:t>Solution</a:t>
            </a:r>
          </a:p>
          <a:p>
            <a:r>
              <a:rPr lang="en-US" altLang="zh-CN" dirty="0" smtClean="0"/>
              <a:t>Directed Graph</a:t>
            </a:r>
          </a:p>
          <a:p>
            <a:r>
              <a:rPr lang="en-US" altLang="zh-CN" dirty="0" smtClean="0"/>
              <a:t>Conclusion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812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Quadrilateral-finding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sz="2800" dirty="0" smtClean="0"/>
              <a:t>Based on previous triangle-finding process, quadrilaterals can be formed by </a:t>
            </a:r>
            <a:r>
              <a:rPr lang="en-US" sz="2800" dirty="0" smtClean="0">
                <a:solidFill>
                  <a:srgbClr val="FF0000"/>
                </a:solidFill>
              </a:rPr>
              <a:t>two distinct triangles sharing one edge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4" name="Oval 3"/>
          <p:cNvSpPr/>
          <p:nvPr/>
        </p:nvSpPr>
        <p:spPr>
          <a:xfrm>
            <a:off x="2934814" y="3597703"/>
            <a:ext cx="400050" cy="4000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1</a:t>
            </a:r>
            <a:endParaRPr lang="en-US" sz="2400" dirty="0"/>
          </a:p>
        </p:txBody>
      </p:sp>
      <p:sp>
        <p:nvSpPr>
          <p:cNvPr id="5" name="Oval 4"/>
          <p:cNvSpPr/>
          <p:nvPr/>
        </p:nvSpPr>
        <p:spPr>
          <a:xfrm>
            <a:off x="2466434" y="4948352"/>
            <a:ext cx="400050" cy="4000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0</a:t>
            </a:r>
          </a:p>
        </p:txBody>
      </p:sp>
      <p:sp>
        <p:nvSpPr>
          <p:cNvPr id="6" name="Oval 5"/>
          <p:cNvSpPr/>
          <p:nvPr/>
        </p:nvSpPr>
        <p:spPr>
          <a:xfrm>
            <a:off x="4232117" y="3382440"/>
            <a:ext cx="400050" cy="4000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2</a:t>
            </a:r>
            <a:endParaRPr lang="en-US" sz="2400" dirty="0"/>
          </a:p>
        </p:txBody>
      </p:sp>
      <p:sp>
        <p:nvSpPr>
          <p:cNvPr id="7" name="Oval 6"/>
          <p:cNvSpPr/>
          <p:nvPr/>
        </p:nvSpPr>
        <p:spPr>
          <a:xfrm>
            <a:off x="3508465" y="5560271"/>
            <a:ext cx="400050" cy="4000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4</a:t>
            </a:r>
            <a:endParaRPr lang="en-US" sz="2400" dirty="0"/>
          </a:p>
        </p:txBody>
      </p:sp>
      <p:sp>
        <p:nvSpPr>
          <p:cNvPr id="8" name="Oval 7"/>
          <p:cNvSpPr/>
          <p:nvPr/>
        </p:nvSpPr>
        <p:spPr>
          <a:xfrm>
            <a:off x="4432142" y="4781043"/>
            <a:ext cx="400050" cy="4000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3</a:t>
            </a:r>
            <a:endParaRPr lang="en-US" sz="2400" dirty="0"/>
          </a:p>
        </p:txBody>
      </p:sp>
      <p:cxnSp>
        <p:nvCxnSpPr>
          <p:cNvPr id="9" name="Straight Arrow Connector 8"/>
          <p:cNvCxnSpPr>
            <a:stCxn id="8" idx="5"/>
            <a:endCxn id="10" idx="0"/>
          </p:cNvCxnSpPr>
          <p:nvPr/>
        </p:nvCxnSpPr>
        <p:spPr>
          <a:xfrm>
            <a:off x="4573581" y="3723904"/>
            <a:ext cx="58586" cy="1057139"/>
          </a:xfrm>
          <a:prstGeom prst="straightConnector1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6" idx="4"/>
            <a:endCxn id="7" idx="0"/>
          </p:cNvCxnSpPr>
          <p:nvPr/>
        </p:nvCxnSpPr>
        <p:spPr>
          <a:xfrm flipH="1">
            <a:off x="2666459" y="3997753"/>
            <a:ext cx="468380" cy="950599"/>
          </a:xfrm>
          <a:prstGeom prst="straightConnector1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9" idx="7"/>
            <a:endCxn id="10" idx="3"/>
          </p:cNvCxnSpPr>
          <p:nvPr/>
        </p:nvCxnSpPr>
        <p:spPr>
          <a:xfrm flipV="1">
            <a:off x="3849929" y="5122507"/>
            <a:ext cx="640799" cy="496350"/>
          </a:xfrm>
          <a:prstGeom prst="straightConnector1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6" idx="5"/>
            <a:endCxn id="9" idx="1"/>
          </p:cNvCxnSpPr>
          <p:nvPr/>
        </p:nvCxnSpPr>
        <p:spPr>
          <a:xfrm>
            <a:off x="3276278" y="3939167"/>
            <a:ext cx="290773" cy="1679690"/>
          </a:xfrm>
          <a:prstGeom prst="straightConnector1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6" idx="6"/>
            <a:endCxn id="8" idx="2"/>
          </p:cNvCxnSpPr>
          <p:nvPr/>
        </p:nvCxnSpPr>
        <p:spPr>
          <a:xfrm flipV="1">
            <a:off x="3334864" y="3582465"/>
            <a:ext cx="897253" cy="215263"/>
          </a:xfrm>
          <a:prstGeom prst="straightConnector1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7" idx="5"/>
            <a:endCxn id="9" idx="1"/>
          </p:cNvCxnSpPr>
          <p:nvPr/>
        </p:nvCxnSpPr>
        <p:spPr>
          <a:xfrm>
            <a:off x="2807898" y="5289816"/>
            <a:ext cx="759153" cy="329041"/>
          </a:xfrm>
          <a:prstGeom prst="straightConnector1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8" idx="3"/>
            <a:endCxn id="7" idx="7"/>
          </p:cNvCxnSpPr>
          <p:nvPr/>
        </p:nvCxnSpPr>
        <p:spPr>
          <a:xfrm flipH="1">
            <a:off x="2807898" y="3723904"/>
            <a:ext cx="1482805" cy="1283034"/>
          </a:xfrm>
          <a:prstGeom prst="straightConnector1">
            <a:avLst/>
          </a:prstGeom>
          <a:ln w="254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7" idx="6"/>
            <a:endCxn id="10" idx="2"/>
          </p:cNvCxnSpPr>
          <p:nvPr/>
        </p:nvCxnSpPr>
        <p:spPr>
          <a:xfrm flipV="1">
            <a:off x="2866484" y="4981068"/>
            <a:ext cx="1565658" cy="167309"/>
          </a:xfrm>
          <a:prstGeom prst="straightConnector1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8" idx="4"/>
            <a:endCxn id="9" idx="0"/>
          </p:cNvCxnSpPr>
          <p:nvPr/>
        </p:nvCxnSpPr>
        <p:spPr>
          <a:xfrm flipH="1">
            <a:off x="3708490" y="3782490"/>
            <a:ext cx="723652" cy="1777781"/>
          </a:xfrm>
          <a:prstGeom prst="straightConnector1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/>
          <p:cNvSpPr/>
          <p:nvPr/>
        </p:nvSpPr>
        <p:spPr>
          <a:xfrm>
            <a:off x="6484700" y="3672737"/>
            <a:ext cx="400050" cy="4000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1</a:t>
            </a:r>
            <a:endParaRPr lang="en-US" sz="2400" dirty="0"/>
          </a:p>
        </p:txBody>
      </p:sp>
      <p:sp>
        <p:nvSpPr>
          <p:cNvPr id="33" name="Oval 32"/>
          <p:cNvSpPr/>
          <p:nvPr/>
        </p:nvSpPr>
        <p:spPr>
          <a:xfrm>
            <a:off x="7808426" y="3798938"/>
            <a:ext cx="400050" cy="4000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2</a:t>
            </a:r>
            <a:endParaRPr lang="en-US" sz="2400" dirty="0"/>
          </a:p>
        </p:txBody>
      </p:sp>
      <p:sp>
        <p:nvSpPr>
          <p:cNvPr id="34" name="Oval 33"/>
          <p:cNvSpPr/>
          <p:nvPr/>
        </p:nvSpPr>
        <p:spPr>
          <a:xfrm>
            <a:off x="6748305" y="5032255"/>
            <a:ext cx="400050" cy="4000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0</a:t>
            </a:r>
          </a:p>
        </p:txBody>
      </p:sp>
      <p:sp>
        <p:nvSpPr>
          <p:cNvPr id="35" name="Oval 34"/>
          <p:cNvSpPr/>
          <p:nvPr/>
        </p:nvSpPr>
        <p:spPr>
          <a:xfrm>
            <a:off x="8130617" y="5056102"/>
            <a:ext cx="400050" cy="4000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3</a:t>
            </a:r>
            <a:endParaRPr lang="en-US" sz="2400" dirty="0"/>
          </a:p>
        </p:txBody>
      </p:sp>
      <p:cxnSp>
        <p:nvCxnSpPr>
          <p:cNvPr id="36" name="Straight Arrow Connector 35"/>
          <p:cNvCxnSpPr>
            <a:stCxn id="36" idx="5"/>
          </p:cNvCxnSpPr>
          <p:nvPr/>
        </p:nvCxnSpPr>
        <p:spPr>
          <a:xfrm>
            <a:off x="8149890" y="4140402"/>
            <a:ext cx="180752" cy="915700"/>
          </a:xfrm>
          <a:prstGeom prst="straightConnector1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34" idx="6"/>
            <a:endCxn id="36" idx="2"/>
          </p:cNvCxnSpPr>
          <p:nvPr/>
        </p:nvCxnSpPr>
        <p:spPr>
          <a:xfrm>
            <a:off x="6884750" y="3872762"/>
            <a:ext cx="923676" cy="126201"/>
          </a:xfrm>
          <a:prstGeom prst="straightConnector1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34" idx="4"/>
            <a:endCxn id="37" idx="1"/>
          </p:cNvCxnSpPr>
          <p:nvPr/>
        </p:nvCxnSpPr>
        <p:spPr>
          <a:xfrm>
            <a:off x="6684725" y="4072787"/>
            <a:ext cx="122166" cy="1018054"/>
          </a:xfrm>
          <a:prstGeom prst="straightConnector1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endCxn id="38" idx="2"/>
          </p:cNvCxnSpPr>
          <p:nvPr/>
        </p:nvCxnSpPr>
        <p:spPr>
          <a:xfrm>
            <a:off x="7157546" y="5239898"/>
            <a:ext cx="973071" cy="16229"/>
          </a:xfrm>
          <a:prstGeom prst="straightConnector1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3144215" y="6030751"/>
            <a:ext cx="10879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00B050"/>
                </a:solidFill>
              </a:rPr>
              <a:t>Yes!</a:t>
            </a:r>
            <a:endParaRPr lang="en-US" sz="3200" dirty="0">
              <a:solidFill>
                <a:srgbClr val="00B050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7293384" y="5908779"/>
            <a:ext cx="23885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FF0000"/>
                </a:solidFill>
              </a:rPr>
              <a:t>No!!!</a:t>
            </a:r>
            <a:endParaRPr lang="en-US" sz="3600" dirty="0">
              <a:solidFill>
                <a:srgbClr val="FF0000"/>
              </a:solidFill>
            </a:endParaRPr>
          </a:p>
        </p:txBody>
      </p:sp>
      <p:sp>
        <p:nvSpPr>
          <p:cNvPr id="42" name="Slide Number Placeholder 4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3039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find a quadrilateral?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10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lvl="0">
                  <a:buClr>
                    <a:srgbClr val="83992A"/>
                  </a:buClr>
                  <a:buFont typeface="Arial" charset="0"/>
                  <a:buChar char="•"/>
                </a:pPr>
                <a:r>
                  <a:rPr lang="en-US" dirty="0" smtClean="0">
                    <a:solidFill>
                      <a:srgbClr val="FF0000"/>
                    </a:solidFill>
                  </a:rPr>
                  <a:t>Node =  Id   +  Neighbors</a:t>
                </a:r>
              </a:p>
              <a:p>
                <a:pPr lvl="0">
                  <a:buClr>
                    <a:srgbClr val="83992A"/>
                  </a:buClr>
                  <a:buFont typeface="Arial" charset="0"/>
                  <a:buChar char="•"/>
                </a:pPr>
                <a:endParaRPr lang="en-US" dirty="0" smtClean="0">
                  <a:solidFill>
                    <a:srgbClr val="FF0000"/>
                  </a:solidFill>
                </a:endParaRPr>
              </a:p>
              <a:p>
                <a:pPr lvl="0">
                  <a:buClr>
                    <a:srgbClr val="83992A"/>
                  </a:buClr>
                  <a:buFont typeface="Arial" charset="0"/>
                  <a:buChar char="•"/>
                </a:pPr>
                <a:r>
                  <a:rPr lang="en-US" dirty="0" smtClean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N0 = &lt; 0 , { 1, 3 } &gt;</a:t>
                </a:r>
              </a:p>
              <a:p>
                <a:pPr lvl="0">
                  <a:buClr>
                    <a:srgbClr val="83992A"/>
                  </a:buClr>
                  <a:buFont typeface="Arial" charset="0"/>
                  <a:buChar char="•"/>
                </a:pPr>
                <a:r>
                  <a:rPr lang="en-US" dirty="0" smtClean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N2 = &lt; 2 , { 1, 3 } &gt;</a:t>
                </a:r>
              </a:p>
              <a:p>
                <a:pPr lvl="0">
                  <a:buClr>
                    <a:srgbClr val="83992A"/>
                  </a:buClr>
                  <a:buFont typeface="Arial" charset="0"/>
                  <a:buChar char="•"/>
                </a:pPr>
                <a:r>
                  <a:rPr lang="en-US" dirty="0" smtClean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N0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i="1" smtClean="0"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∩</m:t>
                    </m:r>
                  </m:oMath>
                </a14:m>
                <a:r>
                  <a:rPr lang="en-US" dirty="0" smtClean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 </a:t>
                </a:r>
                <a:r>
                  <a:rPr lang="en-US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 </a:t>
                </a:r>
                <a:r>
                  <a:rPr lang="en-US" dirty="0" smtClean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N2 = { </a:t>
                </a:r>
                <a:r>
                  <a:rPr lang="en-US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1, 3 </a:t>
                </a:r>
                <a:r>
                  <a:rPr lang="en-US" dirty="0" smtClean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} </a:t>
                </a:r>
              </a:p>
              <a:p>
                <a:pPr lvl="0">
                  <a:buClr>
                    <a:srgbClr val="83992A"/>
                  </a:buClr>
                  <a:buFont typeface="Arial" charset="0"/>
                  <a:buChar char="•"/>
                </a:pPr>
                <a:endParaRPr lang="en-US" dirty="0" smtClean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  <a:p>
                <a:pPr lvl="0">
                  <a:buClr>
                    <a:srgbClr val="83992A"/>
                  </a:buClr>
                  <a:buFont typeface="Arial" charset="0"/>
                  <a:buChar char="•"/>
                </a:pPr>
                <a:r>
                  <a:rPr lang="en-US" dirty="0" err="1" smtClean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Iff</a:t>
                </a:r>
                <a:r>
                  <a:rPr lang="en-US" dirty="0" smtClean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 |</a:t>
                </a:r>
                <a:r>
                  <a:rPr lang="en-US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 N0</a:t>
                </a:r>
                <a14:m>
                  <m:oMath xmlns:m="http://schemas.openxmlformats.org/officeDocument/2006/math">
                    <m:r>
                      <a:rPr lang="en-US"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i="1"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∩</m:t>
                    </m:r>
                  </m:oMath>
                </a14:m>
                <a:r>
                  <a:rPr lang="en-US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  N2 </a:t>
                </a:r>
                <a:r>
                  <a:rPr lang="en-US" dirty="0" smtClean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| &gt;= 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>2</a:t>
                </a:r>
                <a:r>
                  <a:rPr lang="en-US" dirty="0" smtClean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, find quadrilaterals.</a:t>
                </a:r>
              </a:p>
              <a:p>
                <a:pPr lvl="0">
                  <a:buClr>
                    <a:srgbClr val="83992A"/>
                  </a:buClr>
                  <a:buFont typeface="Arial" charset="0"/>
                  <a:buChar char="•"/>
                </a:pPr>
                <a:endParaRPr lang="en-US" dirty="0" smtClean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  <a:p>
                <a:pPr lvl="0">
                  <a:buClr>
                    <a:srgbClr val="83992A"/>
                  </a:buClr>
                  <a:buFont typeface="Arial" charset="0"/>
                  <a:buChar char="•"/>
                </a:pPr>
                <a:r>
                  <a:rPr lang="en-US" dirty="0" smtClean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Quadrilaterals are composed of 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>N0.id, N1.id and </a:t>
                </a:r>
                <a:r>
                  <a:rPr lang="en-US" dirty="0">
                    <a:solidFill>
                      <a:srgbClr val="FF0000"/>
                    </a:solidFill>
                  </a:rPr>
                  <a:t>N0</a:t>
                </a:r>
                <a14:m>
                  <m:oMath xmlns:m="http://schemas.openxmlformats.org/officeDocument/2006/math">
                    <m:r>
                      <a:rPr lang="en-US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∩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 N2 </a:t>
                </a:r>
                <a:r>
                  <a:rPr lang="en-US" dirty="0" smtClean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.</a:t>
                </a:r>
                <a:endParaRPr lang="en-US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  <a:p>
                <a:pPr marL="342900" marR="0" lvl="1" indent="-34290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charset="0"/>
                  <a:buChar char="•"/>
                  <a:tabLst/>
                  <a:defRPr/>
                </a:pPr>
                <a:endParaRPr lang="en-US" dirty="0"/>
              </a:p>
            </p:txBody>
          </p:sp>
        </mc:Choice>
        <mc:Fallback xmlns="">
          <p:sp>
            <p:nvSpPr>
              <p:cNvPr id="11" name="Content Placeholder 10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3081" b="-2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0" name="Group 59"/>
          <p:cNvGrpSpPr/>
          <p:nvPr/>
        </p:nvGrpSpPr>
        <p:grpSpPr>
          <a:xfrm>
            <a:off x="8140392" y="1690688"/>
            <a:ext cx="2922534" cy="2633502"/>
            <a:chOff x="2088308" y="4087710"/>
            <a:chExt cx="2359020" cy="2178615"/>
          </a:xfrm>
        </p:grpSpPr>
        <p:sp>
          <p:nvSpPr>
            <p:cNvPr id="12" name="Oval 11"/>
            <p:cNvSpPr/>
            <p:nvPr/>
          </p:nvSpPr>
          <p:spPr>
            <a:xfrm>
              <a:off x="3069449" y="4087710"/>
              <a:ext cx="426308" cy="454454"/>
            </a:xfrm>
            <a:prstGeom prst="ellipse">
              <a:avLst/>
            </a:prstGeom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chemeClr val="bg1"/>
                  </a:solidFill>
                </a:rPr>
                <a:t>0</a:t>
              </a:r>
              <a:endParaRPr 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13" name="Oval 12"/>
            <p:cNvSpPr/>
            <p:nvPr/>
          </p:nvSpPr>
          <p:spPr>
            <a:xfrm>
              <a:off x="2088308" y="4878307"/>
              <a:ext cx="426308" cy="45445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14" name="Oval 13"/>
            <p:cNvSpPr/>
            <p:nvPr/>
          </p:nvSpPr>
          <p:spPr>
            <a:xfrm>
              <a:off x="4021020" y="4947692"/>
              <a:ext cx="426308" cy="45445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chemeClr val="bg1"/>
                  </a:solidFill>
                </a:rPr>
                <a:t>3</a:t>
              </a:r>
              <a:endParaRPr 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15" name="Oval 14"/>
            <p:cNvSpPr/>
            <p:nvPr/>
          </p:nvSpPr>
          <p:spPr>
            <a:xfrm>
              <a:off x="2643141" y="5811871"/>
              <a:ext cx="426308" cy="454454"/>
            </a:xfrm>
            <a:prstGeom prst="ellipse">
              <a:avLst/>
            </a:prstGeom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</a:rPr>
                <a:t>2</a:t>
              </a:r>
            </a:p>
          </p:txBody>
        </p:sp>
        <p:grpSp>
          <p:nvGrpSpPr>
            <p:cNvPr id="58" name="Group 57"/>
            <p:cNvGrpSpPr/>
            <p:nvPr/>
          </p:nvGrpSpPr>
          <p:grpSpPr>
            <a:xfrm>
              <a:off x="2301461" y="4475611"/>
              <a:ext cx="1781990" cy="1563487"/>
              <a:chOff x="2301461" y="4475611"/>
              <a:chExt cx="1781990" cy="1563487"/>
            </a:xfrm>
          </p:grpSpPr>
          <p:cxnSp>
            <p:nvCxnSpPr>
              <p:cNvPr id="19" name="Straight Arrow Connector 18"/>
              <p:cNvCxnSpPr>
                <a:stCxn id="12" idx="3"/>
                <a:endCxn id="13" idx="7"/>
              </p:cNvCxnSpPr>
              <p:nvPr/>
            </p:nvCxnSpPr>
            <p:spPr>
              <a:xfrm flipH="1">
                <a:off x="2452185" y="4475611"/>
                <a:ext cx="679695" cy="469249"/>
              </a:xfrm>
              <a:prstGeom prst="straightConnector1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Arrow Connector 26"/>
              <p:cNvCxnSpPr>
                <a:stCxn id="14" idx="1"/>
                <a:endCxn id="12" idx="5"/>
              </p:cNvCxnSpPr>
              <p:nvPr/>
            </p:nvCxnSpPr>
            <p:spPr>
              <a:xfrm flipH="1" flipV="1">
                <a:off x="3433326" y="4475611"/>
                <a:ext cx="650125" cy="538634"/>
              </a:xfrm>
              <a:prstGeom prst="straightConnector1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Arrow Connector 39"/>
              <p:cNvCxnSpPr>
                <a:stCxn id="13" idx="4"/>
                <a:endCxn id="15" idx="1"/>
              </p:cNvCxnSpPr>
              <p:nvPr/>
            </p:nvCxnSpPr>
            <p:spPr>
              <a:xfrm>
                <a:off x="2301462" y="5332761"/>
                <a:ext cx="404110" cy="545663"/>
              </a:xfrm>
              <a:prstGeom prst="straightConnector1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Arrow Connector 51"/>
              <p:cNvCxnSpPr>
                <a:stCxn id="14" idx="3"/>
                <a:endCxn id="15" idx="6"/>
              </p:cNvCxnSpPr>
              <p:nvPr/>
            </p:nvCxnSpPr>
            <p:spPr>
              <a:xfrm flipH="1">
                <a:off x="3069449" y="5335593"/>
                <a:ext cx="1014002" cy="703505"/>
              </a:xfrm>
              <a:prstGeom prst="straightConnector1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45840"/>
            <a:ext cx="2743200" cy="365125"/>
          </a:xfrm>
        </p:spPr>
        <p:txBody>
          <a:bodyPr/>
          <a:lstStyle/>
          <a:p>
            <a:fld id="{E97799C9-84D9-46D2-A11E-BCF8A720529D}" type="slidenum">
              <a:rPr lang="en-US" smtClean="0"/>
              <a:t>13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7917451" y="2502802"/>
            <a:ext cx="3646364" cy="914400"/>
          </a:xfrm>
          <a:prstGeom prst="rect">
            <a:avLst/>
          </a:prstGeom>
          <a:solidFill>
            <a:srgbClr val="FF0000">
              <a:alpha val="5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322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 Quadrilaterals in Graphs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Problems: when input</a:t>
            </a:r>
            <a:r>
              <a:rPr lang="zh-CN" altLang="en-US" dirty="0" smtClean="0"/>
              <a:t> </a:t>
            </a:r>
            <a:r>
              <a:rPr lang="en-US" altLang="zh-CN" dirty="0" smtClean="0"/>
              <a:t>edge lists become large </a:t>
            </a:r>
            <a:r>
              <a:rPr lang="mr-IN" altLang="zh-CN" dirty="0" smtClean="0"/>
              <a:t>…</a:t>
            </a:r>
            <a:endParaRPr lang="en-US" altLang="zh-CN" dirty="0" smtClean="0"/>
          </a:p>
          <a:p>
            <a:r>
              <a:rPr lang="en-US" altLang="zh-CN" dirty="0" smtClean="0"/>
              <a:t>Solution: </a:t>
            </a:r>
            <a:r>
              <a:rPr lang="en-US" altLang="zh-CN" dirty="0" smtClean="0">
                <a:solidFill>
                  <a:srgbClr val="FF0000"/>
                </a:solidFill>
              </a:rPr>
              <a:t>Split large edge files into smaller ones</a:t>
            </a:r>
          </a:p>
          <a:p>
            <a:pPr lvl="1"/>
            <a:r>
              <a:rPr lang="en-US" dirty="0" smtClean="0"/>
              <a:t>N processors: generate N small edge files</a:t>
            </a:r>
          </a:p>
          <a:p>
            <a:pPr lvl="1"/>
            <a:r>
              <a:rPr lang="en-US" dirty="0" smtClean="0"/>
              <a:t>V is the total number of nodes </a:t>
            </a:r>
          </a:p>
          <a:p>
            <a:pPr lvl="1"/>
            <a:r>
              <a:rPr lang="en-US" dirty="0" smtClean="0"/>
              <a:t>Each processor has </a:t>
            </a:r>
            <a:r>
              <a:rPr lang="en-US" dirty="0" smtClean="0">
                <a:solidFill>
                  <a:srgbClr val="FF0000"/>
                </a:solidFill>
              </a:rPr>
              <a:t>V/N</a:t>
            </a:r>
            <a:r>
              <a:rPr lang="en-US" dirty="0" smtClean="0"/>
              <a:t> nodes</a:t>
            </a:r>
          </a:p>
          <a:p>
            <a:pPr lvl="1"/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8757253" y="417158"/>
            <a:ext cx="736443" cy="6272081"/>
            <a:chOff x="9511527" y="585919"/>
            <a:chExt cx="736443" cy="6272081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24747" y="605741"/>
              <a:ext cx="520700" cy="6121400"/>
            </a:xfrm>
            <a:prstGeom prst="rect">
              <a:avLst/>
            </a:prstGeom>
            <a:ln w="19050">
              <a:solidFill>
                <a:schemeClr val="accent1">
                  <a:shade val="50000"/>
                </a:schemeClr>
              </a:solidFill>
            </a:ln>
          </p:spPr>
        </p:pic>
        <p:sp>
          <p:nvSpPr>
            <p:cNvPr id="63" name="Rectangle 62"/>
            <p:cNvSpPr/>
            <p:nvPr/>
          </p:nvSpPr>
          <p:spPr>
            <a:xfrm>
              <a:off x="9624747" y="1705659"/>
              <a:ext cx="531851" cy="1101640"/>
            </a:xfrm>
            <a:prstGeom prst="rect">
              <a:avLst/>
            </a:prstGeom>
            <a:solidFill>
              <a:schemeClr val="accent3">
                <a:lumMod val="75000"/>
                <a:alpha val="19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3"/>
            <p:cNvSpPr/>
            <p:nvPr/>
          </p:nvSpPr>
          <p:spPr>
            <a:xfrm>
              <a:off x="9620915" y="2807299"/>
              <a:ext cx="531851" cy="516636"/>
            </a:xfrm>
            <a:prstGeom prst="rect">
              <a:avLst/>
            </a:prstGeom>
            <a:solidFill>
              <a:schemeClr val="accent4">
                <a:lumMod val="75000"/>
                <a:alpha val="14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/>
            <p:cNvSpPr/>
            <p:nvPr/>
          </p:nvSpPr>
          <p:spPr>
            <a:xfrm>
              <a:off x="9613594" y="3323935"/>
              <a:ext cx="531851" cy="1147938"/>
            </a:xfrm>
            <a:prstGeom prst="rect">
              <a:avLst/>
            </a:prstGeom>
            <a:solidFill>
              <a:schemeClr val="accent2">
                <a:lumMod val="75000"/>
                <a:alpha val="19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67"/>
            <p:cNvSpPr/>
            <p:nvPr/>
          </p:nvSpPr>
          <p:spPr>
            <a:xfrm>
              <a:off x="9613593" y="4484488"/>
              <a:ext cx="531851" cy="516636"/>
            </a:xfrm>
            <a:prstGeom prst="rect">
              <a:avLst/>
            </a:prstGeom>
            <a:solidFill>
              <a:srgbClr val="FFC000">
                <a:alpha val="14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/>
            <p:cNvSpPr/>
            <p:nvPr/>
          </p:nvSpPr>
          <p:spPr>
            <a:xfrm>
              <a:off x="9613593" y="5001124"/>
              <a:ext cx="539173" cy="596788"/>
            </a:xfrm>
            <a:prstGeom prst="rect">
              <a:avLst/>
            </a:prstGeom>
            <a:solidFill>
              <a:srgbClr val="7030A0">
                <a:alpha val="14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Rectangle 70"/>
            <p:cNvSpPr/>
            <p:nvPr/>
          </p:nvSpPr>
          <p:spPr>
            <a:xfrm>
              <a:off x="9606271" y="5596814"/>
              <a:ext cx="539173" cy="596788"/>
            </a:xfrm>
            <a:prstGeom prst="rect">
              <a:avLst/>
            </a:prstGeom>
            <a:solidFill>
              <a:srgbClr val="FF0000">
                <a:alpha val="14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Rectangle 71"/>
            <p:cNvSpPr/>
            <p:nvPr/>
          </p:nvSpPr>
          <p:spPr>
            <a:xfrm>
              <a:off x="9613593" y="6173164"/>
              <a:ext cx="539173" cy="566592"/>
            </a:xfrm>
            <a:prstGeom prst="rect">
              <a:avLst/>
            </a:prstGeom>
            <a:solidFill>
              <a:schemeClr val="accent2">
                <a:alpha val="14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/>
            <p:cNvSpPr/>
            <p:nvPr/>
          </p:nvSpPr>
          <p:spPr>
            <a:xfrm>
              <a:off x="9613593" y="616698"/>
              <a:ext cx="531851" cy="1101640"/>
            </a:xfrm>
            <a:prstGeom prst="rect">
              <a:avLst/>
            </a:prstGeom>
            <a:solidFill>
              <a:schemeClr val="accent1">
                <a:lumMod val="40000"/>
                <a:lumOff val="60000"/>
                <a:alpha val="3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tangle 76"/>
            <p:cNvSpPr/>
            <p:nvPr/>
          </p:nvSpPr>
          <p:spPr>
            <a:xfrm>
              <a:off x="9511989" y="585919"/>
              <a:ext cx="735981" cy="3881666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ectangle 77"/>
            <p:cNvSpPr/>
            <p:nvPr/>
          </p:nvSpPr>
          <p:spPr>
            <a:xfrm>
              <a:off x="9511527" y="4498363"/>
              <a:ext cx="736443" cy="2359637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smtClean="0"/>
              <a:t>14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38200" y="4355309"/>
            <a:ext cx="64978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Example:</a:t>
            </a:r>
          </a:p>
          <a:p>
            <a:pPr lvl="1"/>
            <a:r>
              <a:rPr lang="en-US" sz="2800" dirty="0"/>
              <a:t> 2 procs; 8 nodes; 8/2 =4 </a:t>
            </a:r>
            <a:r>
              <a:rPr lang="en-US" sz="2800" dirty="0" smtClean="0"/>
              <a:t>nodes/proc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28158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smtClean="0"/>
              <a:t>15</a:t>
            </a:fld>
            <a:endParaRPr lang="en-US" dirty="0"/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1658202" y="1494250"/>
            <a:ext cx="1442860" cy="15460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ube 9"/>
          <p:cNvSpPr/>
          <p:nvPr/>
        </p:nvSpPr>
        <p:spPr>
          <a:xfrm>
            <a:off x="3110595" y="825640"/>
            <a:ext cx="1349298" cy="1343782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proc1</a:t>
            </a:r>
            <a:endParaRPr lang="en-US" sz="2800" dirty="0"/>
          </a:p>
        </p:txBody>
      </p:sp>
      <p:cxnSp>
        <p:nvCxnSpPr>
          <p:cNvPr id="11" name="Straight Arrow Connector 10"/>
          <p:cNvCxnSpPr>
            <a:endCxn id="12" idx="2"/>
          </p:cNvCxnSpPr>
          <p:nvPr/>
        </p:nvCxnSpPr>
        <p:spPr>
          <a:xfrm>
            <a:off x="1687163" y="6133562"/>
            <a:ext cx="1413899" cy="11563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ube 11"/>
          <p:cNvSpPr/>
          <p:nvPr/>
        </p:nvSpPr>
        <p:spPr>
          <a:xfrm>
            <a:off x="3101062" y="5409336"/>
            <a:ext cx="1349298" cy="1343782"/>
          </a:xfrm>
          <a:prstGeom prst="cube">
            <a:avLst/>
          </a:prstGeom>
          <a:solidFill>
            <a:srgbClr val="FF0000">
              <a:alpha val="85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proc4</a:t>
            </a:r>
            <a:endParaRPr lang="en-US" sz="2800" dirty="0"/>
          </a:p>
        </p:txBody>
      </p:sp>
      <p:cxnSp>
        <p:nvCxnSpPr>
          <p:cNvPr id="13" name="Curved Connector 12"/>
          <p:cNvCxnSpPr/>
          <p:nvPr/>
        </p:nvCxnSpPr>
        <p:spPr>
          <a:xfrm flipH="1">
            <a:off x="4394419" y="1273579"/>
            <a:ext cx="48321" cy="1780470"/>
          </a:xfrm>
          <a:prstGeom prst="curvedConnector3">
            <a:avLst>
              <a:gd name="adj1" fmla="val -1973115"/>
            </a:avLst>
          </a:prstGeom>
          <a:ln w="31750">
            <a:solidFill>
              <a:srgbClr val="00B0F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/>
          <p:cNvGrpSpPr/>
          <p:nvPr/>
        </p:nvGrpSpPr>
        <p:grpSpPr>
          <a:xfrm>
            <a:off x="821449" y="352095"/>
            <a:ext cx="848397" cy="6369737"/>
            <a:chOff x="9606271" y="605741"/>
            <a:chExt cx="546495" cy="6121400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24747" y="605741"/>
              <a:ext cx="520700" cy="6121400"/>
            </a:xfrm>
            <a:prstGeom prst="rect">
              <a:avLst/>
            </a:prstGeom>
            <a:ln w="19050">
              <a:solidFill>
                <a:schemeClr val="accent1">
                  <a:shade val="50000"/>
                </a:schemeClr>
              </a:solidFill>
            </a:ln>
          </p:spPr>
        </p:pic>
        <p:sp>
          <p:nvSpPr>
            <p:cNvPr id="16" name="Rectangle 15"/>
            <p:cNvSpPr/>
            <p:nvPr/>
          </p:nvSpPr>
          <p:spPr>
            <a:xfrm>
              <a:off x="9624747" y="605741"/>
              <a:ext cx="502045" cy="2201558"/>
            </a:xfrm>
            <a:prstGeom prst="rect">
              <a:avLst/>
            </a:prstGeom>
            <a:solidFill>
              <a:schemeClr val="accent1">
                <a:alpha val="19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9620915" y="2807299"/>
              <a:ext cx="531851" cy="1686682"/>
            </a:xfrm>
            <a:prstGeom prst="rect">
              <a:avLst/>
            </a:prstGeom>
            <a:solidFill>
              <a:srgbClr val="00B050">
                <a:alpha val="14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9613593" y="4482098"/>
              <a:ext cx="539173" cy="1115814"/>
            </a:xfrm>
            <a:prstGeom prst="rect">
              <a:avLst/>
            </a:prstGeom>
            <a:solidFill>
              <a:srgbClr val="7030A0">
                <a:alpha val="14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9606271" y="5596814"/>
              <a:ext cx="539173" cy="1129984"/>
            </a:xfrm>
            <a:prstGeom prst="rect">
              <a:avLst/>
            </a:prstGeom>
            <a:solidFill>
              <a:srgbClr val="FF0000">
                <a:alpha val="14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Cube 26"/>
          <p:cNvSpPr/>
          <p:nvPr/>
        </p:nvSpPr>
        <p:spPr>
          <a:xfrm>
            <a:off x="3104872" y="3938676"/>
            <a:ext cx="1349298" cy="1343782"/>
          </a:xfrm>
          <a:prstGeom prst="cube">
            <a:avLst/>
          </a:prstGeom>
          <a:solidFill>
            <a:srgbClr val="7030A0">
              <a:alpha val="85000"/>
            </a:srgb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proc3</a:t>
            </a:r>
            <a:endParaRPr lang="en-US" sz="2800" dirty="0"/>
          </a:p>
        </p:txBody>
      </p:sp>
      <p:sp>
        <p:nvSpPr>
          <p:cNvPr id="28" name="Cube 27"/>
          <p:cNvSpPr/>
          <p:nvPr/>
        </p:nvSpPr>
        <p:spPr>
          <a:xfrm>
            <a:off x="3093442" y="2361336"/>
            <a:ext cx="1349298" cy="1343782"/>
          </a:xfrm>
          <a:prstGeom prst="cube">
            <a:avLst/>
          </a:prstGeom>
          <a:solidFill>
            <a:schemeClr val="accent6">
              <a:alpha val="85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proc2</a:t>
            </a:r>
            <a:endParaRPr lang="en-US" sz="2800" dirty="0"/>
          </a:p>
        </p:txBody>
      </p:sp>
      <p:cxnSp>
        <p:nvCxnSpPr>
          <p:cNvPr id="32" name="Straight Arrow Connector 31"/>
          <p:cNvCxnSpPr/>
          <p:nvPr/>
        </p:nvCxnSpPr>
        <p:spPr>
          <a:xfrm flipV="1">
            <a:off x="1658202" y="3201343"/>
            <a:ext cx="1442860" cy="154600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V="1">
            <a:off x="1650582" y="4852692"/>
            <a:ext cx="1442860" cy="154600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urved Connector 61"/>
          <p:cNvCxnSpPr/>
          <p:nvPr/>
        </p:nvCxnSpPr>
        <p:spPr>
          <a:xfrm flipH="1">
            <a:off x="4434223" y="1306102"/>
            <a:ext cx="5723" cy="3113036"/>
          </a:xfrm>
          <a:prstGeom prst="curvedConnector3">
            <a:avLst>
              <a:gd name="adj1" fmla="val -25364494"/>
            </a:avLst>
          </a:prstGeom>
          <a:ln w="31750">
            <a:solidFill>
              <a:srgbClr val="00B0F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urved Connector 72"/>
          <p:cNvCxnSpPr/>
          <p:nvPr/>
        </p:nvCxnSpPr>
        <p:spPr>
          <a:xfrm flipH="1">
            <a:off x="4451308" y="1329558"/>
            <a:ext cx="9533" cy="4583696"/>
          </a:xfrm>
          <a:prstGeom prst="curvedConnector3">
            <a:avLst>
              <a:gd name="adj1" fmla="val -29015630"/>
            </a:avLst>
          </a:prstGeom>
          <a:ln w="31750">
            <a:solidFill>
              <a:srgbClr val="00B0F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Arc 161"/>
          <p:cNvSpPr/>
          <p:nvPr/>
        </p:nvSpPr>
        <p:spPr>
          <a:xfrm rot="20351624">
            <a:off x="3928731" y="3080391"/>
            <a:ext cx="1296145" cy="1259974"/>
          </a:xfrm>
          <a:prstGeom prst="arc">
            <a:avLst>
              <a:gd name="adj1" fmla="val 16200000"/>
              <a:gd name="adj2" fmla="val 7122357"/>
            </a:avLst>
          </a:prstGeom>
          <a:ln w="38100">
            <a:solidFill>
              <a:schemeClr val="accent6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Arc 162"/>
          <p:cNvSpPr/>
          <p:nvPr/>
        </p:nvSpPr>
        <p:spPr>
          <a:xfrm rot="20912496">
            <a:off x="3440540" y="3076817"/>
            <a:ext cx="2566786" cy="2829992"/>
          </a:xfrm>
          <a:prstGeom prst="arc">
            <a:avLst>
              <a:gd name="adj1" fmla="val 16200000"/>
              <a:gd name="adj2" fmla="val 6597075"/>
            </a:avLst>
          </a:prstGeom>
          <a:ln w="38100">
            <a:solidFill>
              <a:schemeClr val="accent6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Arc 170"/>
          <p:cNvSpPr/>
          <p:nvPr/>
        </p:nvSpPr>
        <p:spPr>
          <a:xfrm rot="20608002">
            <a:off x="3907344" y="4475381"/>
            <a:ext cx="1517247" cy="1327038"/>
          </a:xfrm>
          <a:prstGeom prst="arc">
            <a:avLst>
              <a:gd name="adj1" fmla="val 16200000"/>
              <a:gd name="adj2" fmla="val 7122357"/>
            </a:avLst>
          </a:prstGeom>
          <a:ln w="38100">
            <a:solidFill>
              <a:srgbClr val="7030A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Rectangle 172"/>
          <p:cNvSpPr/>
          <p:nvPr/>
        </p:nvSpPr>
        <p:spPr>
          <a:xfrm>
            <a:off x="7490012" y="567190"/>
            <a:ext cx="3697941" cy="954107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pPr lvl="0">
              <a:buClr>
                <a:srgbClr val="83992A"/>
              </a:buClr>
            </a:pPr>
            <a:r>
              <a:rPr lang="en-US" sz="2800" dirty="0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N0 </a:t>
            </a:r>
            <a:r>
              <a:rPr lang="en-US" sz="2800" dirty="0">
                <a:solidFill>
                  <a:prstClr val="black">
                    <a:lumMod val="85000"/>
                    <a:lumOff val="15000"/>
                  </a:prstClr>
                </a:solidFill>
              </a:rPr>
              <a:t>= &lt; 0 , </a:t>
            </a:r>
            <a:r>
              <a:rPr lang="en-US" sz="2800" dirty="0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{ </a:t>
            </a:r>
            <a:r>
              <a:rPr lang="en-US" sz="2800" dirty="0">
                <a:solidFill>
                  <a:prstClr val="black">
                    <a:lumMod val="85000"/>
                    <a:lumOff val="15000"/>
                  </a:prstClr>
                </a:solidFill>
              </a:rPr>
              <a:t>1</a:t>
            </a:r>
            <a:r>
              <a:rPr lang="en-US" sz="2800" dirty="0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, 2, 3, 5 } </a:t>
            </a:r>
            <a:r>
              <a:rPr lang="en-US" sz="2800" dirty="0">
                <a:solidFill>
                  <a:prstClr val="black">
                    <a:lumMod val="85000"/>
                    <a:lumOff val="15000"/>
                  </a:prstClr>
                </a:solidFill>
              </a:rPr>
              <a:t>&gt;</a:t>
            </a:r>
          </a:p>
          <a:p>
            <a:pPr lvl="0">
              <a:buClr>
                <a:srgbClr val="83992A"/>
              </a:buClr>
            </a:pPr>
            <a:r>
              <a:rPr lang="en-US" sz="2800" dirty="0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N1 </a:t>
            </a:r>
            <a:r>
              <a:rPr lang="en-US" sz="2800" dirty="0">
                <a:solidFill>
                  <a:prstClr val="black">
                    <a:lumMod val="85000"/>
                    <a:lumOff val="15000"/>
                  </a:prstClr>
                </a:solidFill>
              </a:rPr>
              <a:t>= &lt; </a:t>
            </a:r>
            <a:r>
              <a:rPr lang="en-US" sz="2800" dirty="0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1 </a:t>
            </a:r>
            <a:r>
              <a:rPr lang="en-US" sz="2800" dirty="0">
                <a:solidFill>
                  <a:prstClr val="black">
                    <a:lumMod val="85000"/>
                    <a:lumOff val="15000"/>
                  </a:prstClr>
                </a:solidFill>
              </a:rPr>
              <a:t>, </a:t>
            </a:r>
            <a:r>
              <a:rPr lang="en-US" sz="2800" dirty="0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{ 0, 2, 6, 7 } </a:t>
            </a:r>
            <a:r>
              <a:rPr lang="en-US" sz="2800" dirty="0">
                <a:solidFill>
                  <a:prstClr val="black">
                    <a:lumMod val="85000"/>
                    <a:lumOff val="15000"/>
                  </a:prstClr>
                </a:solidFill>
              </a:rPr>
              <a:t>&gt;</a:t>
            </a:r>
          </a:p>
        </p:txBody>
      </p:sp>
      <p:sp>
        <p:nvSpPr>
          <p:cNvPr id="174" name="Rectangle 173"/>
          <p:cNvSpPr/>
          <p:nvPr/>
        </p:nvSpPr>
        <p:spPr>
          <a:xfrm>
            <a:off x="7472243" y="2610935"/>
            <a:ext cx="3715710" cy="954107"/>
          </a:xfrm>
          <a:prstGeom prst="rect">
            <a:avLst/>
          </a:prstGeom>
          <a:ln w="19050">
            <a:solidFill>
              <a:srgbClr val="00B050"/>
            </a:solidFill>
          </a:ln>
        </p:spPr>
        <p:txBody>
          <a:bodyPr wrap="square">
            <a:spAutoFit/>
          </a:bodyPr>
          <a:lstStyle/>
          <a:p>
            <a:pPr lvl="0">
              <a:buClr>
                <a:srgbClr val="83992A"/>
              </a:buClr>
            </a:pPr>
            <a:r>
              <a:rPr lang="en-US" sz="2800" dirty="0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N2 </a:t>
            </a:r>
            <a:r>
              <a:rPr lang="en-US" sz="2800" dirty="0">
                <a:solidFill>
                  <a:prstClr val="black">
                    <a:lumMod val="85000"/>
                    <a:lumOff val="15000"/>
                  </a:prstClr>
                </a:solidFill>
              </a:rPr>
              <a:t>= &lt; </a:t>
            </a:r>
            <a:r>
              <a:rPr lang="en-US" sz="2800" dirty="0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2 </a:t>
            </a:r>
            <a:r>
              <a:rPr lang="en-US" sz="2800" dirty="0">
                <a:solidFill>
                  <a:prstClr val="black">
                    <a:lumMod val="85000"/>
                    <a:lumOff val="15000"/>
                  </a:prstClr>
                </a:solidFill>
              </a:rPr>
              <a:t>, </a:t>
            </a:r>
            <a:r>
              <a:rPr lang="en-US" sz="2800" dirty="0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{ 0, 1 } </a:t>
            </a:r>
            <a:r>
              <a:rPr lang="en-US" sz="2800" dirty="0">
                <a:solidFill>
                  <a:prstClr val="black">
                    <a:lumMod val="85000"/>
                    <a:lumOff val="15000"/>
                  </a:prstClr>
                </a:solidFill>
              </a:rPr>
              <a:t>&gt;</a:t>
            </a:r>
          </a:p>
          <a:p>
            <a:pPr lvl="0">
              <a:buClr>
                <a:srgbClr val="83992A"/>
              </a:buClr>
            </a:pPr>
            <a:r>
              <a:rPr lang="en-US" sz="2800" dirty="0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N3 </a:t>
            </a:r>
            <a:r>
              <a:rPr lang="en-US" sz="2800" dirty="0">
                <a:solidFill>
                  <a:prstClr val="black">
                    <a:lumMod val="85000"/>
                    <a:lumOff val="15000"/>
                  </a:prstClr>
                </a:solidFill>
              </a:rPr>
              <a:t>= &lt; 3</a:t>
            </a:r>
            <a:r>
              <a:rPr lang="en-US" sz="2800" dirty="0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 </a:t>
            </a:r>
            <a:r>
              <a:rPr lang="en-US" sz="2800" dirty="0">
                <a:solidFill>
                  <a:prstClr val="black">
                    <a:lumMod val="85000"/>
                    <a:lumOff val="15000"/>
                  </a:prstClr>
                </a:solidFill>
              </a:rPr>
              <a:t>, </a:t>
            </a:r>
            <a:r>
              <a:rPr lang="en-US" sz="2800" dirty="0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{ 0, 4, 6, 7 } </a:t>
            </a:r>
            <a:r>
              <a:rPr lang="en-US" sz="2800" dirty="0">
                <a:solidFill>
                  <a:prstClr val="black">
                    <a:lumMod val="85000"/>
                    <a:lumOff val="15000"/>
                  </a:prstClr>
                </a:solidFill>
              </a:rPr>
              <a:t>&gt;</a:t>
            </a:r>
          </a:p>
        </p:txBody>
      </p:sp>
      <p:sp>
        <p:nvSpPr>
          <p:cNvPr id="175" name="Rectangle 174"/>
          <p:cNvSpPr/>
          <p:nvPr/>
        </p:nvSpPr>
        <p:spPr>
          <a:xfrm>
            <a:off x="7490012" y="4053185"/>
            <a:ext cx="3697941" cy="954107"/>
          </a:xfrm>
          <a:prstGeom prst="rect">
            <a:avLst/>
          </a:prstGeom>
          <a:ln w="19050">
            <a:solidFill>
              <a:srgbClr val="7030A0"/>
            </a:solidFill>
          </a:ln>
        </p:spPr>
        <p:txBody>
          <a:bodyPr wrap="square">
            <a:spAutoFit/>
          </a:bodyPr>
          <a:lstStyle/>
          <a:p>
            <a:pPr lvl="0">
              <a:buClr>
                <a:srgbClr val="83992A"/>
              </a:buClr>
            </a:pPr>
            <a:r>
              <a:rPr lang="en-US" sz="2800" dirty="0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N4 </a:t>
            </a:r>
            <a:r>
              <a:rPr lang="en-US" sz="2800" dirty="0">
                <a:solidFill>
                  <a:prstClr val="black">
                    <a:lumMod val="85000"/>
                    <a:lumOff val="15000"/>
                  </a:prstClr>
                </a:solidFill>
              </a:rPr>
              <a:t>= &lt; 4</a:t>
            </a:r>
            <a:r>
              <a:rPr lang="en-US" sz="2800" dirty="0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 </a:t>
            </a:r>
            <a:r>
              <a:rPr lang="en-US" sz="2800" dirty="0">
                <a:solidFill>
                  <a:prstClr val="black">
                    <a:lumMod val="85000"/>
                    <a:lumOff val="15000"/>
                  </a:prstClr>
                </a:solidFill>
              </a:rPr>
              <a:t>, </a:t>
            </a:r>
            <a:r>
              <a:rPr lang="en-US" sz="2800" dirty="0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{ 0, 1 } </a:t>
            </a:r>
            <a:r>
              <a:rPr lang="en-US" sz="2800" dirty="0">
                <a:solidFill>
                  <a:prstClr val="black">
                    <a:lumMod val="85000"/>
                    <a:lumOff val="15000"/>
                  </a:prstClr>
                </a:solidFill>
              </a:rPr>
              <a:t>&gt;</a:t>
            </a:r>
          </a:p>
          <a:p>
            <a:pPr lvl="0">
              <a:buClr>
                <a:srgbClr val="83992A"/>
              </a:buClr>
            </a:pPr>
            <a:r>
              <a:rPr lang="en-US" sz="2800" dirty="0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N5 </a:t>
            </a:r>
            <a:r>
              <a:rPr lang="en-US" sz="2800" dirty="0">
                <a:solidFill>
                  <a:prstClr val="black">
                    <a:lumMod val="85000"/>
                    <a:lumOff val="15000"/>
                  </a:prstClr>
                </a:solidFill>
              </a:rPr>
              <a:t>= &lt; </a:t>
            </a:r>
            <a:r>
              <a:rPr lang="en-US" sz="2800" dirty="0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5 </a:t>
            </a:r>
            <a:r>
              <a:rPr lang="en-US" sz="2800" dirty="0">
                <a:solidFill>
                  <a:prstClr val="black">
                    <a:lumMod val="85000"/>
                    <a:lumOff val="15000"/>
                  </a:prstClr>
                </a:solidFill>
              </a:rPr>
              <a:t>, </a:t>
            </a:r>
            <a:r>
              <a:rPr lang="en-US" sz="2800" dirty="0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{ 0, 4 } </a:t>
            </a:r>
            <a:r>
              <a:rPr lang="en-US" sz="2800" dirty="0">
                <a:solidFill>
                  <a:prstClr val="black">
                    <a:lumMod val="85000"/>
                    <a:lumOff val="15000"/>
                  </a:prstClr>
                </a:solidFill>
              </a:rPr>
              <a:t>&gt;</a:t>
            </a:r>
          </a:p>
        </p:txBody>
      </p:sp>
      <p:sp>
        <p:nvSpPr>
          <p:cNvPr id="176" name="Rectangle 175"/>
          <p:cNvSpPr/>
          <p:nvPr/>
        </p:nvSpPr>
        <p:spPr>
          <a:xfrm>
            <a:off x="7490012" y="5282458"/>
            <a:ext cx="3697941" cy="954107"/>
          </a:xfrm>
          <a:prstGeom prst="rect">
            <a:avLst/>
          </a:prstGeom>
          <a:ln w="1905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lvl="0">
              <a:buClr>
                <a:srgbClr val="83992A"/>
              </a:buClr>
            </a:pPr>
            <a:r>
              <a:rPr lang="en-US" sz="2800" dirty="0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N6 </a:t>
            </a:r>
            <a:r>
              <a:rPr lang="en-US" sz="2800" dirty="0">
                <a:solidFill>
                  <a:prstClr val="black">
                    <a:lumMod val="85000"/>
                    <a:lumOff val="15000"/>
                  </a:prstClr>
                </a:solidFill>
              </a:rPr>
              <a:t>= &lt; </a:t>
            </a:r>
            <a:r>
              <a:rPr lang="en-US" sz="2800" dirty="0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6 </a:t>
            </a:r>
            <a:r>
              <a:rPr lang="en-US" sz="2800" dirty="0">
                <a:solidFill>
                  <a:prstClr val="black">
                    <a:lumMod val="85000"/>
                    <a:lumOff val="15000"/>
                  </a:prstClr>
                </a:solidFill>
              </a:rPr>
              <a:t>, </a:t>
            </a:r>
            <a:r>
              <a:rPr lang="en-US" sz="2800" dirty="0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{ 1, 3 } </a:t>
            </a:r>
            <a:r>
              <a:rPr lang="en-US" sz="2800" dirty="0">
                <a:solidFill>
                  <a:prstClr val="black">
                    <a:lumMod val="85000"/>
                    <a:lumOff val="15000"/>
                  </a:prstClr>
                </a:solidFill>
              </a:rPr>
              <a:t>&gt;</a:t>
            </a:r>
          </a:p>
          <a:p>
            <a:pPr lvl="0">
              <a:buClr>
                <a:srgbClr val="83992A"/>
              </a:buClr>
            </a:pPr>
            <a:r>
              <a:rPr lang="en-US" sz="2800" dirty="0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N7 </a:t>
            </a:r>
            <a:r>
              <a:rPr lang="en-US" sz="2800" dirty="0">
                <a:solidFill>
                  <a:prstClr val="black">
                    <a:lumMod val="85000"/>
                    <a:lumOff val="15000"/>
                  </a:prstClr>
                </a:solidFill>
              </a:rPr>
              <a:t>= &lt; 7</a:t>
            </a:r>
            <a:r>
              <a:rPr lang="en-US" sz="2800" dirty="0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 </a:t>
            </a:r>
            <a:r>
              <a:rPr lang="en-US" sz="2800" dirty="0">
                <a:solidFill>
                  <a:prstClr val="black">
                    <a:lumMod val="85000"/>
                    <a:lumOff val="15000"/>
                  </a:prstClr>
                </a:solidFill>
              </a:rPr>
              <a:t>, </a:t>
            </a:r>
            <a:r>
              <a:rPr lang="en-US" sz="2800" dirty="0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{ </a:t>
            </a:r>
            <a:r>
              <a:rPr lang="en-US" sz="2800" dirty="0">
                <a:solidFill>
                  <a:prstClr val="black">
                    <a:lumMod val="85000"/>
                    <a:lumOff val="15000"/>
                  </a:prstClr>
                </a:solidFill>
              </a:rPr>
              <a:t>1</a:t>
            </a:r>
            <a:r>
              <a:rPr lang="en-US" sz="2800" dirty="0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, </a:t>
            </a:r>
            <a:r>
              <a:rPr lang="en-US" sz="2800" dirty="0">
                <a:solidFill>
                  <a:prstClr val="black">
                    <a:lumMod val="85000"/>
                    <a:lumOff val="15000"/>
                  </a:prstClr>
                </a:solidFill>
              </a:rPr>
              <a:t>3</a:t>
            </a:r>
            <a:r>
              <a:rPr lang="en-US" sz="2800" dirty="0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 } </a:t>
            </a:r>
            <a:r>
              <a:rPr lang="en-US" sz="2800" dirty="0">
                <a:solidFill>
                  <a:prstClr val="black">
                    <a:lumMod val="85000"/>
                    <a:lumOff val="15000"/>
                  </a:prstClr>
                </a:solidFill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1505670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6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9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4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27" grpId="0" animBg="1"/>
      <p:bldP spid="28" grpId="0" animBg="1"/>
      <p:bldP spid="162" grpId="0" animBg="1"/>
      <p:bldP spid="163" grpId="0" animBg="1"/>
      <p:bldP spid="171" grpId="0" animBg="1"/>
      <p:bldP spid="173" grpId="0" animBg="1"/>
      <p:bldP spid="174" grpId="0" animBg="1"/>
      <p:bldP spid="175" grpId="0" animBg="1"/>
      <p:bldP spid="17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smtClean="0"/>
              <a:t>16</a:t>
            </a:fld>
            <a:endParaRPr lang="en-US" dirty="0"/>
          </a:p>
        </p:txBody>
      </p:sp>
      <p:pic>
        <p:nvPicPr>
          <p:cNvPr id="26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04" y="418144"/>
            <a:ext cx="9650772" cy="6439855"/>
          </a:xfrm>
        </p:spPr>
      </p:pic>
      <p:grpSp>
        <p:nvGrpSpPr>
          <p:cNvPr id="5" name="Group 4"/>
          <p:cNvGrpSpPr/>
          <p:nvPr/>
        </p:nvGrpSpPr>
        <p:grpSpPr>
          <a:xfrm>
            <a:off x="7693487" y="2295761"/>
            <a:ext cx="4430589" cy="3933077"/>
            <a:chOff x="1311451" y="3035939"/>
            <a:chExt cx="3958354" cy="3253713"/>
          </a:xfrm>
        </p:grpSpPr>
        <p:sp>
          <p:nvSpPr>
            <p:cNvPr id="6" name="Oval 5"/>
            <p:cNvSpPr/>
            <p:nvPr/>
          </p:nvSpPr>
          <p:spPr>
            <a:xfrm>
              <a:off x="3069449" y="4087710"/>
              <a:ext cx="426308" cy="45445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chemeClr val="bg1"/>
                  </a:solidFill>
                </a:rPr>
                <a:t>0</a:t>
              </a:r>
              <a:endParaRPr 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7" name="Oval 6"/>
            <p:cNvSpPr/>
            <p:nvPr/>
          </p:nvSpPr>
          <p:spPr>
            <a:xfrm>
              <a:off x="2088308" y="4878307"/>
              <a:ext cx="426308" cy="45445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8" name="Oval 7"/>
            <p:cNvSpPr/>
            <p:nvPr/>
          </p:nvSpPr>
          <p:spPr>
            <a:xfrm>
              <a:off x="4021020" y="4947692"/>
              <a:ext cx="426308" cy="45445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chemeClr val="bg1"/>
                  </a:solidFill>
                </a:rPr>
                <a:t>3</a:t>
              </a:r>
              <a:endParaRPr 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2643141" y="5811871"/>
              <a:ext cx="426308" cy="45445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chemeClr val="bg1"/>
                  </a:solidFill>
                </a:rPr>
                <a:t>6</a:t>
              </a:r>
              <a:endParaRPr 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3594712" y="5835198"/>
              <a:ext cx="426308" cy="45445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</a:rPr>
                <a:t>7</a:t>
              </a:r>
            </a:p>
          </p:txBody>
        </p:sp>
        <p:sp>
          <p:nvSpPr>
            <p:cNvPr id="11" name="Oval 10"/>
            <p:cNvSpPr/>
            <p:nvPr/>
          </p:nvSpPr>
          <p:spPr>
            <a:xfrm>
              <a:off x="4843497" y="3761946"/>
              <a:ext cx="426308" cy="45445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chemeClr val="bg1"/>
                  </a:solidFill>
                </a:rPr>
                <a:t>4</a:t>
              </a:r>
              <a:endParaRPr 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2301462" y="3035939"/>
              <a:ext cx="426308" cy="45445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chemeClr val="bg1"/>
                  </a:solidFill>
                </a:rPr>
                <a:t>5</a:t>
              </a:r>
              <a:endParaRPr 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13" name="Oval 12"/>
            <p:cNvSpPr/>
            <p:nvPr/>
          </p:nvSpPr>
          <p:spPr>
            <a:xfrm>
              <a:off x="1311451" y="3821708"/>
              <a:ext cx="426308" cy="45445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</a:rPr>
                <a:t>2</a:t>
              </a:r>
            </a:p>
          </p:txBody>
        </p:sp>
        <p:grpSp>
          <p:nvGrpSpPr>
            <p:cNvPr id="14" name="Group 13"/>
            <p:cNvGrpSpPr/>
            <p:nvPr/>
          </p:nvGrpSpPr>
          <p:grpSpPr>
            <a:xfrm>
              <a:off x="1675328" y="3275227"/>
              <a:ext cx="3230600" cy="2763871"/>
              <a:chOff x="1675328" y="3275227"/>
              <a:chExt cx="3230600" cy="2763871"/>
            </a:xfrm>
          </p:grpSpPr>
          <p:cxnSp>
            <p:nvCxnSpPr>
              <p:cNvPr id="15" name="Straight Arrow Connector 14"/>
              <p:cNvCxnSpPr>
                <a:stCxn id="15" idx="3"/>
                <a:endCxn id="16" idx="7"/>
              </p:cNvCxnSpPr>
              <p:nvPr/>
            </p:nvCxnSpPr>
            <p:spPr>
              <a:xfrm flipH="1">
                <a:off x="2452185" y="4475611"/>
                <a:ext cx="679695" cy="469249"/>
              </a:xfrm>
              <a:prstGeom prst="straightConnector1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/>
              <p:cNvCxnSpPr>
                <a:stCxn id="21" idx="5"/>
                <a:endCxn id="15" idx="1"/>
              </p:cNvCxnSpPr>
              <p:nvPr/>
            </p:nvCxnSpPr>
            <p:spPr>
              <a:xfrm>
                <a:off x="2665339" y="3423840"/>
                <a:ext cx="466541" cy="730423"/>
              </a:xfrm>
              <a:prstGeom prst="straightConnector1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16"/>
              <p:cNvCxnSpPr>
                <a:stCxn id="15" idx="2"/>
              </p:cNvCxnSpPr>
              <p:nvPr/>
            </p:nvCxnSpPr>
            <p:spPr>
              <a:xfrm flipH="1" flipV="1">
                <a:off x="1733866" y="4055141"/>
                <a:ext cx="1335583" cy="259796"/>
              </a:xfrm>
              <a:prstGeom prst="straightConnector1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/>
              <p:cNvCxnSpPr>
                <a:stCxn id="17" idx="1"/>
                <a:endCxn id="15" idx="5"/>
              </p:cNvCxnSpPr>
              <p:nvPr/>
            </p:nvCxnSpPr>
            <p:spPr>
              <a:xfrm flipH="1" flipV="1">
                <a:off x="3433326" y="4475611"/>
                <a:ext cx="650125" cy="538634"/>
              </a:xfrm>
              <a:prstGeom prst="straightConnector1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/>
              <p:cNvCxnSpPr>
                <a:endCxn id="20" idx="1"/>
              </p:cNvCxnSpPr>
              <p:nvPr/>
            </p:nvCxnSpPr>
            <p:spPr>
              <a:xfrm>
                <a:off x="2743820" y="3275227"/>
                <a:ext cx="2162108" cy="553272"/>
              </a:xfrm>
              <a:prstGeom prst="straightConnector1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/>
              <p:cNvCxnSpPr>
                <a:endCxn id="16" idx="1"/>
              </p:cNvCxnSpPr>
              <p:nvPr/>
            </p:nvCxnSpPr>
            <p:spPr>
              <a:xfrm>
                <a:off x="1675328" y="4209609"/>
                <a:ext cx="475411" cy="735251"/>
              </a:xfrm>
              <a:prstGeom prst="straightConnector1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/>
              <p:cNvCxnSpPr>
                <a:stCxn id="16" idx="4"/>
                <a:endCxn id="18" idx="1"/>
              </p:cNvCxnSpPr>
              <p:nvPr/>
            </p:nvCxnSpPr>
            <p:spPr>
              <a:xfrm>
                <a:off x="2301462" y="5332761"/>
                <a:ext cx="404110" cy="545663"/>
              </a:xfrm>
              <a:prstGeom prst="straightConnector1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/>
              <p:cNvCxnSpPr>
                <a:stCxn id="16" idx="5"/>
                <a:endCxn id="19" idx="1"/>
              </p:cNvCxnSpPr>
              <p:nvPr/>
            </p:nvCxnSpPr>
            <p:spPr>
              <a:xfrm>
                <a:off x="2452185" y="5266208"/>
                <a:ext cx="1204958" cy="635543"/>
              </a:xfrm>
              <a:prstGeom prst="straightConnector1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/>
              <p:cNvCxnSpPr>
                <a:stCxn id="17" idx="4"/>
                <a:endCxn id="19" idx="7"/>
              </p:cNvCxnSpPr>
              <p:nvPr/>
            </p:nvCxnSpPr>
            <p:spPr>
              <a:xfrm flipH="1">
                <a:off x="3958589" y="5402146"/>
                <a:ext cx="275585" cy="499605"/>
              </a:xfrm>
              <a:prstGeom prst="straightConnector1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/>
              <p:cNvCxnSpPr>
                <a:stCxn id="17" idx="3"/>
                <a:endCxn id="18" idx="6"/>
              </p:cNvCxnSpPr>
              <p:nvPr/>
            </p:nvCxnSpPr>
            <p:spPr>
              <a:xfrm flipH="1">
                <a:off x="3069449" y="5335593"/>
                <a:ext cx="1014002" cy="703505"/>
              </a:xfrm>
              <a:prstGeom prst="straightConnector1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/>
              <p:cNvCxnSpPr>
                <a:stCxn id="17" idx="7"/>
                <a:endCxn id="20" idx="3"/>
              </p:cNvCxnSpPr>
              <p:nvPr/>
            </p:nvCxnSpPr>
            <p:spPr>
              <a:xfrm flipV="1">
                <a:off x="4384897" y="4149847"/>
                <a:ext cx="521031" cy="864398"/>
              </a:xfrm>
              <a:prstGeom prst="straightConnector1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8" name="Rectangle 27"/>
          <p:cNvSpPr/>
          <p:nvPr/>
        </p:nvSpPr>
        <p:spPr>
          <a:xfrm>
            <a:off x="1653259" y="1427860"/>
            <a:ext cx="4597070" cy="100282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121204" y="4296068"/>
            <a:ext cx="4597070" cy="256193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9027767" y="5199663"/>
            <a:ext cx="91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Q1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9585281" y="4402940"/>
            <a:ext cx="91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Q2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0256612" y="3245471"/>
            <a:ext cx="91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Q3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0548826" y="5281362"/>
            <a:ext cx="91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Q4</a:t>
            </a:r>
            <a:endParaRPr 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296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</a:t>
            </a:r>
            <a:r>
              <a:rPr lang="en-US" altLang="zh-CN" dirty="0" smtClean="0"/>
              <a:t>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Introduction</a:t>
            </a:r>
          </a:p>
          <a:p>
            <a:r>
              <a:rPr lang="en-US" altLang="zh-CN" dirty="0" smtClean="0"/>
              <a:t>Objectives</a:t>
            </a:r>
          </a:p>
          <a:p>
            <a:r>
              <a:rPr lang="en-US" altLang="zh-CN" dirty="0" smtClean="0">
                <a:solidFill>
                  <a:srgbClr val="FF0000"/>
                </a:solidFill>
              </a:rPr>
              <a:t>Undirected Graph</a:t>
            </a:r>
          </a:p>
          <a:p>
            <a:pPr lvl="1"/>
            <a:r>
              <a:rPr lang="en-US" altLang="zh-CN" dirty="0" smtClean="0"/>
              <a:t>Triangle-finding(MPI)</a:t>
            </a:r>
          </a:p>
          <a:p>
            <a:pPr lvl="1"/>
            <a:r>
              <a:rPr lang="en-US" altLang="zh-CN" dirty="0" smtClean="0"/>
              <a:t>Quadrilateral-finding(MPI)</a:t>
            </a:r>
          </a:p>
          <a:p>
            <a:pPr lvl="1"/>
            <a:r>
              <a:rPr lang="en-US" altLang="zh-CN" dirty="0" smtClean="0">
                <a:solidFill>
                  <a:srgbClr val="00B050"/>
                </a:solidFill>
              </a:rPr>
              <a:t>Spark-based</a:t>
            </a:r>
            <a:r>
              <a:rPr lang="zh-CN" altLang="en-US" dirty="0" smtClean="0">
                <a:solidFill>
                  <a:srgbClr val="00B050"/>
                </a:solidFill>
              </a:rPr>
              <a:t> </a:t>
            </a:r>
            <a:r>
              <a:rPr lang="en-US" altLang="zh-CN" dirty="0" smtClean="0">
                <a:solidFill>
                  <a:srgbClr val="00B050"/>
                </a:solidFill>
              </a:rPr>
              <a:t>Solution</a:t>
            </a:r>
          </a:p>
          <a:p>
            <a:r>
              <a:rPr lang="en-US" altLang="zh-CN" dirty="0" smtClean="0"/>
              <a:t>Directed Graph</a:t>
            </a:r>
          </a:p>
          <a:p>
            <a:r>
              <a:rPr lang="en-US" altLang="zh-CN" dirty="0" smtClean="0"/>
              <a:t>Conclusion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774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Spark-based Triangle-Finding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37200"/>
            <a:ext cx="10667035" cy="4351338"/>
          </a:xfrm>
        </p:spPr>
        <p:txBody>
          <a:bodyPr/>
          <a:lstStyle/>
          <a:p>
            <a:r>
              <a:rPr lang="en-US" altLang="zh-CN" dirty="0" smtClean="0"/>
              <a:t>Step 1: </a:t>
            </a:r>
            <a:r>
              <a:rPr lang="en-US" altLang="zh-CN" dirty="0" err="1" smtClean="0"/>
              <a:t>FlatMap</a:t>
            </a:r>
            <a:r>
              <a:rPr lang="en-US" altLang="zh-CN" dirty="0" smtClean="0"/>
              <a:t>  </a:t>
            </a:r>
          </a:p>
          <a:p>
            <a:endParaRPr lang="en-US" altLang="zh-CN" dirty="0"/>
          </a:p>
          <a:p>
            <a:r>
              <a:rPr lang="en-US" altLang="zh-CN" dirty="0" smtClean="0"/>
              <a:t>Step 2: </a:t>
            </a:r>
            <a:r>
              <a:rPr lang="en-US" altLang="zh-CN" dirty="0" err="1" smtClean="0"/>
              <a:t>GroupByKey</a:t>
            </a:r>
            <a:endParaRPr lang="en-US" altLang="zh-CN" dirty="0" smtClean="0"/>
          </a:p>
          <a:p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smtClean="0"/>
              <a:t>18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6213279" y="3063675"/>
            <a:ext cx="2288438" cy="461665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2400"/>
              <a:t>(A : [B1, B2, B3])</a:t>
            </a:r>
            <a:endParaRPr lang="en-US" sz="2400" dirty="0"/>
          </a:p>
        </p:txBody>
      </p:sp>
      <p:sp>
        <p:nvSpPr>
          <p:cNvPr id="61" name="Rectangle 60"/>
          <p:cNvSpPr/>
          <p:nvPr/>
        </p:nvSpPr>
        <p:spPr>
          <a:xfrm>
            <a:off x="4141611" y="2694342"/>
            <a:ext cx="1159292" cy="1200329"/>
          </a:xfrm>
          <a:prstGeom prst="rect">
            <a:avLst/>
          </a:prstGeom>
          <a:ln w="25400">
            <a:solidFill>
              <a:schemeClr val="accent1"/>
            </a:solidFill>
          </a:ln>
        </p:spPr>
        <p:txBody>
          <a:bodyPr wrap="none">
            <a:spAutoFit/>
          </a:bodyPr>
          <a:lstStyle/>
          <a:p>
            <a:r>
              <a:rPr lang="en-US" altLang="zh-CN" sz="2400" dirty="0"/>
              <a:t>(A : B1) </a:t>
            </a:r>
            <a:endParaRPr lang="en-US" altLang="zh-CN" sz="2400" dirty="0" smtClean="0"/>
          </a:p>
          <a:p>
            <a:r>
              <a:rPr lang="en-US" altLang="zh-CN" sz="2400" dirty="0" smtClean="0"/>
              <a:t>(</a:t>
            </a:r>
            <a:r>
              <a:rPr lang="en-US" altLang="zh-CN" sz="2400" dirty="0"/>
              <a:t>A : B2) </a:t>
            </a:r>
            <a:endParaRPr lang="en-US" altLang="zh-CN" sz="2400" dirty="0" smtClean="0"/>
          </a:p>
          <a:p>
            <a:r>
              <a:rPr lang="en-US" altLang="zh-CN" sz="2400" dirty="0" smtClean="0"/>
              <a:t>(</a:t>
            </a:r>
            <a:r>
              <a:rPr lang="en-US" altLang="zh-CN" sz="2400" dirty="0"/>
              <a:t>A : B3)</a:t>
            </a:r>
            <a:endParaRPr lang="en-US" sz="2400" dirty="0"/>
          </a:p>
        </p:txBody>
      </p:sp>
      <p:sp>
        <p:nvSpPr>
          <p:cNvPr id="62" name="右箭头 14"/>
          <p:cNvSpPr/>
          <p:nvPr/>
        </p:nvSpPr>
        <p:spPr>
          <a:xfrm>
            <a:off x="5470091" y="3034343"/>
            <a:ext cx="546847" cy="5656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Rectangle 62"/>
          <p:cNvSpPr/>
          <p:nvPr/>
        </p:nvSpPr>
        <p:spPr>
          <a:xfrm>
            <a:off x="4125280" y="1757059"/>
            <a:ext cx="598241" cy="461665"/>
          </a:xfrm>
          <a:prstGeom prst="rect">
            <a:avLst/>
          </a:prstGeom>
          <a:ln w="25400">
            <a:solidFill>
              <a:schemeClr val="accent1"/>
            </a:solidFill>
          </a:ln>
        </p:spPr>
        <p:txBody>
          <a:bodyPr wrap="none">
            <a:spAutoFit/>
          </a:bodyPr>
          <a:lstStyle/>
          <a:p>
            <a:r>
              <a:rPr lang="en-US" sz="2400" dirty="0" smtClean="0"/>
              <a:t>A B</a:t>
            </a:r>
            <a:endParaRPr lang="en-US" sz="2400" dirty="0"/>
          </a:p>
        </p:txBody>
      </p:sp>
      <p:sp>
        <p:nvSpPr>
          <p:cNvPr id="64" name="Rectangle 63"/>
          <p:cNvSpPr/>
          <p:nvPr/>
        </p:nvSpPr>
        <p:spPr>
          <a:xfrm>
            <a:off x="5669815" y="1535157"/>
            <a:ext cx="1003801" cy="830997"/>
          </a:xfrm>
          <a:prstGeom prst="rect">
            <a:avLst/>
          </a:prstGeom>
          <a:ln w="25400">
            <a:solidFill>
              <a:schemeClr val="accent1"/>
            </a:solidFill>
          </a:ln>
        </p:spPr>
        <p:txBody>
          <a:bodyPr wrap="none">
            <a:spAutoFit/>
          </a:bodyPr>
          <a:lstStyle/>
          <a:p>
            <a:r>
              <a:rPr lang="en-US" altLang="zh-CN" sz="2400" dirty="0"/>
              <a:t>(A : </a:t>
            </a:r>
            <a:r>
              <a:rPr lang="en-US" altLang="zh-CN" sz="2400" dirty="0" smtClean="0"/>
              <a:t>B) </a:t>
            </a:r>
          </a:p>
          <a:p>
            <a:r>
              <a:rPr lang="en-US" altLang="zh-CN" sz="2400" dirty="0" smtClean="0"/>
              <a:t>(B </a:t>
            </a:r>
            <a:r>
              <a:rPr lang="en-US" altLang="zh-CN" sz="2400" dirty="0"/>
              <a:t>: A</a:t>
            </a:r>
            <a:r>
              <a:rPr lang="en-US" altLang="zh-CN" sz="2400" dirty="0" smtClean="0"/>
              <a:t>) </a:t>
            </a:r>
          </a:p>
        </p:txBody>
      </p:sp>
      <p:sp>
        <p:nvSpPr>
          <p:cNvPr id="65" name="右箭头 14"/>
          <p:cNvSpPr/>
          <p:nvPr/>
        </p:nvSpPr>
        <p:spPr>
          <a:xfrm>
            <a:off x="4923244" y="1726793"/>
            <a:ext cx="546847" cy="5656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8" name="Group 77"/>
          <p:cNvGrpSpPr/>
          <p:nvPr/>
        </p:nvGrpSpPr>
        <p:grpSpPr>
          <a:xfrm>
            <a:off x="1401806" y="3894671"/>
            <a:ext cx="6262215" cy="2502083"/>
            <a:chOff x="892520" y="3283710"/>
            <a:chExt cx="6262215" cy="2502083"/>
          </a:xfrm>
        </p:grpSpPr>
        <p:sp>
          <p:nvSpPr>
            <p:cNvPr id="79" name="椭圆 6"/>
            <p:cNvSpPr/>
            <p:nvPr/>
          </p:nvSpPr>
          <p:spPr>
            <a:xfrm>
              <a:off x="2294965" y="3675529"/>
              <a:ext cx="80683" cy="806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" name="椭圆 8"/>
            <p:cNvSpPr/>
            <p:nvPr/>
          </p:nvSpPr>
          <p:spPr>
            <a:xfrm>
              <a:off x="2326342" y="4325470"/>
              <a:ext cx="80683" cy="806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" name="椭圆 10"/>
            <p:cNvSpPr/>
            <p:nvPr/>
          </p:nvSpPr>
          <p:spPr>
            <a:xfrm>
              <a:off x="2254623" y="5105437"/>
              <a:ext cx="80683" cy="806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文本框 11"/>
            <p:cNvSpPr txBox="1"/>
            <p:nvPr/>
          </p:nvSpPr>
          <p:spPr>
            <a:xfrm>
              <a:off x="950790" y="3386880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solidFill>
                    <a:srgbClr val="FF0000"/>
                  </a:solidFill>
                </a:rPr>
                <a:t>A</a:t>
              </a:r>
              <a:endParaRPr lang="zh-CN" alt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3" name="直接连接符 13"/>
            <p:cNvCxnSpPr>
              <a:stCxn id="83" idx="6"/>
            </p:cNvCxnSpPr>
            <p:nvPr/>
          </p:nvCxnSpPr>
          <p:spPr>
            <a:xfrm flipH="1" flipV="1">
              <a:off x="1262599" y="3715870"/>
              <a:ext cx="1113049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文本框 16"/>
            <p:cNvSpPr txBox="1"/>
            <p:nvPr/>
          </p:nvSpPr>
          <p:spPr>
            <a:xfrm>
              <a:off x="892520" y="4100462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solidFill>
                    <a:srgbClr val="FF0000"/>
                  </a:solidFill>
                </a:rPr>
                <a:t>A</a:t>
              </a:r>
              <a:endParaRPr lang="zh-CN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85" name="文本框 17"/>
            <p:cNvSpPr txBox="1"/>
            <p:nvPr/>
          </p:nvSpPr>
          <p:spPr>
            <a:xfrm>
              <a:off x="955274" y="4810450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solidFill>
                    <a:srgbClr val="FF0000"/>
                  </a:solidFill>
                </a:rPr>
                <a:t>A</a:t>
              </a:r>
              <a:endParaRPr lang="zh-CN" alt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6" name="直接连接符 19"/>
            <p:cNvCxnSpPr>
              <a:stCxn id="93" idx="3"/>
              <a:endCxn id="85" idx="6"/>
            </p:cNvCxnSpPr>
            <p:nvPr/>
          </p:nvCxnSpPr>
          <p:spPr>
            <a:xfrm>
              <a:off x="1210236" y="4285128"/>
              <a:ext cx="1196789" cy="806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接连接符 21"/>
            <p:cNvCxnSpPr>
              <a:stCxn id="86" idx="2"/>
              <a:endCxn id="87" idx="6"/>
            </p:cNvCxnSpPr>
            <p:nvPr/>
          </p:nvCxnSpPr>
          <p:spPr>
            <a:xfrm>
              <a:off x="1313330" y="5006789"/>
              <a:ext cx="1021976" cy="13899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文本框 22"/>
            <p:cNvSpPr txBox="1"/>
            <p:nvPr/>
          </p:nvSpPr>
          <p:spPr>
            <a:xfrm>
              <a:off x="2366683" y="3441520"/>
              <a:ext cx="4267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solidFill>
                    <a:srgbClr val="00B0F0"/>
                  </a:solidFill>
                </a:rPr>
                <a:t>B1</a:t>
              </a:r>
              <a:endParaRPr lang="zh-CN" altLang="en-US" dirty="0">
                <a:solidFill>
                  <a:srgbClr val="00B0F0"/>
                </a:solidFill>
              </a:endParaRPr>
            </a:p>
          </p:txBody>
        </p:sp>
        <p:sp>
          <p:nvSpPr>
            <p:cNvPr id="89" name="文本框 23"/>
            <p:cNvSpPr txBox="1"/>
            <p:nvPr/>
          </p:nvSpPr>
          <p:spPr>
            <a:xfrm>
              <a:off x="2407025" y="4276127"/>
              <a:ext cx="4267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solidFill>
                    <a:srgbClr val="00B0F0"/>
                  </a:solidFill>
                </a:rPr>
                <a:t>B2</a:t>
              </a:r>
              <a:endParaRPr lang="zh-CN" altLang="en-US" dirty="0">
                <a:solidFill>
                  <a:srgbClr val="00B0F0"/>
                </a:solidFill>
              </a:endParaRPr>
            </a:p>
          </p:txBody>
        </p:sp>
        <p:sp>
          <p:nvSpPr>
            <p:cNvPr id="90" name="文本框 24"/>
            <p:cNvSpPr txBox="1"/>
            <p:nvPr/>
          </p:nvSpPr>
          <p:spPr>
            <a:xfrm>
              <a:off x="2326342" y="5047130"/>
              <a:ext cx="4267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solidFill>
                    <a:srgbClr val="00B0F0"/>
                  </a:solidFill>
                </a:rPr>
                <a:t>B3</a:t>
              </a:r>
              <a:endParaRPr lang="zh-CN" altLang="en-US" dirty="0">
                <a:solidFill>
                  <a:srgbClr val="00B0F0"/>
                </a:solidFill>
              </a:endParaRPr>
            </a:p>
          </p:txBody>
        </p:sp>
        <p:sp>
          <p:nvSpPr>
            <p:cNvPr id="91" name="右箭头 25"/>
            <p:cNvSpPr/>
            <p:nvPr/>
          </p:nvSpPr>
          <p:spPr>
            <a:xfrm>
              <a:off x="3330390" y="4082979"/>
              <a:ext cx="546847" cy="56566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2" name="椭圆 27"/>
            <p:cNvSpPr/>
            <p:nvPr/>
          </p:nvSpPr>
          <p:spPr>
            <a:xfrm>
              <a:off x="5894297" y="3626186"/>
              <a:ext cx="80683" cy="806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3" name="椭圆 28"/>
            <p:cNvSpPr/>
            <p:nvPr/>
          </p:nvSpPr>
          <p:spPr>
            <a:xfrm>
              <a:off x="4872320" y="4995116"/>
              <a:ext cx="80683" cy="806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4" name="椭圆 29"/>
            <p:cNvSpPr/>
            <p:nvPr/>
          </p:nvSpPr>
          <p:spPr>
            <a:xfrm>
              <a:off x="6647332" y="5376120"/>
              <a:ext cx="80683" cy="806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5" name="文本框 30"/>
            <p:cNvSpPr txBox="1"/>
            <p:nvPr/>
          </p:nvSpPr>
          <p:spPr>
            <a:xfrm>
              <a:off x="5915811" y="3283710"/>
              <a:ext cx="4267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solidFill>
                    <a:srgbClr val="00B0F0"/>
                  </a:solidFill>
                </a:rPr>
                <a:t>B1</a:t>
              </a:r>
              <a:endParaRPr lang="zh-CN" altLang="en-US" dirty="0">
                <a:solidFill>
                  <a:srgbClr val="00B0F0"/>
                </a:solidFill>
              </a:endParaRPr>
            </a:p>
          </p:txBody>
        </p:sp>
        <p:sp>
          <p:nvSpPr>
            <p:cNvPr id="96" name="文本框 32"/>
            <p:cNvSpPr txBox="1"/>
            <p:nvPr/>
          </p:nvSpPr>
          <p:spPr>
            <a:xfrm>
              <a:off x="4445600" y="5047130"/>
              <a:ext cx="4267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solidFill>
                    <a:srgbClr val="00B0F0"/>
                  </a:solidFill>
                </a:rPr>
                <a:t>B2</a:t>
              </a:r>
              <a:endParaRPr lang="zh-CN" altLang="en-US" dirty="0">
                <a:solidFill>
                  <a:srgbClr val="00B0F0"/>
                </a:solidFill>
              </a:endParaRPr>
            </a:p>
          </p:txBody>
        </p:sp>
        <p:sp>
          <p:nvSpPr>
            <p:cNvPr id="97" name="文本框 33"/>
            <p:cNvSpPr txBox="1"/>
            <p:nvPr/>
          </p:nvSpPr>
          <p:spPr>
            <a:xfrm>
              <a:off x="6728015" y="5416461"/>
              <a:ext cx="4267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solidFill>
                    <a:srgbClr val="00B0F0"/>
                  </a:solidFill>
                </a:rPr>
                <a:t>B3</a:t>
              </a:r>
              <a:endParaRPr lang="zh-CN" altLang="en-US" dirty="0">
                <a:solidFill>
                  <a:srgbClr val="00B0F0"/>
                </a:solidFill>
              </a:endParaRPr>
            </a:p>
          </p:txBody>
        </p:sp>
        <p:cxnSp>
          <p:nvCxnSpPr>
            <p:cNvPr id="98" name="直接连接符 35"/>
            <p:cNvCxnSpPr>
              <a:stCxn id="103" idx="4"/>
              <a:endCxn id="104" idx="4"/>
            </p:cNvCxnSpPr>
            <p:nvPr/>
          </p:nvCxnSpPr>
          <p:spPr>
            <a:xfrm flipV="1">
              <a:off x="5853956" y="3706869"/>
              <a:ext cx="80683" cy="82031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接连接符 37"/>
            <p:cNvCxnSpPr>
              <a:stCxn id="103" idx="0"/>
            </p:cNvCxnSpPr>
            <p:nvPr/>
          </p:nvCxnSpPr>
          <p:spPr>
            <a:xfrm>
              <a:off x="5853956" y="4446496"/>
              <a:ext cx="862243" cy="99849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接连接符 39"/>
            <p:cNvCxnSpPr>
              <a:stCxn id="105" idx="3"/>
              <a:endCxn id="103" idx="2"/>
            </p:cNvCxnSpPr>
            <p:nvPr/>
          </p:nvCxnSpPr>
          <p:spPr>
            <a:xfrm flipV="1">
              <a:off x="4884136" y="4486838"/>
              <a:ext cx="929478" cy="57714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文本框 41"/>
            <p:cNvSpPr txBox="1"/>
            <p:nvPr/>
          </p:nvSpPr>
          <p:spPr>
            <a:xfrm>
              <a:off x="5934640" y="4130991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solidFill>
                    <a:srgbClr val="FF0000"/>
                  </a:solidFill>
                </a:rPr>
                <a:t>A</a:t>
              </a:r>
              <a:endParaRPr lang="zh-CN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102" name="椭圆 26"/>
            <p:cNvSpPr/>
            <p:nvPr/>
          </p:nvSpPr>
          <p:spPr>
            <a:xfrm>
              <a:off x="5813614" y="4446496"/>
              <a:ext cx="80683" cy="8068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3" name="椭圆 5"/>
            <p:cNvSpPr/>
            <p:nvPr/>
          </p:nvSpPr>
          <p:spPr>
            <a:xfrm>
              <a:off x="1228165" y="3675529"/>
              <a:ext cx="80683" cy="8068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" name="椭圆 7"/>
            <p:cNvSpPr/>
            <p:nvPr/>
          </p:nvSpPr>
          <p:spPr>
            <a:xfrm>
              <a:off x="1210236" y="4244787"/>
              <a:ext cx="80683" cy="8068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5" name="椭圆 9"/>
            <p:cNvSpPr/>
            <p:nvPr/>
          </p:nvSpPr>
          <p:spPr>
            <a:xfrm>
              <a:off x="1313330" y="4966447"/>
              <a:ext cx="80683" cy="8068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122043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</a:t>
            </a:r>
            <a:r>
              <a:rPr lang="en-US" altLang="zh-CN" dirty="0" smtClean="0"/>
              <a:t>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Introduction</a:t>
            </a:r>
          </a:p>
          <a:p>
            <a:r>
              <a:rPr lang="en-US" altLang="zh-CN" dirty="0" smtClean="0"/>
              <a:t>Objectives</a:t>
            </a:r>
          </a:p>
          <a:p>
            <a:r>
              <a:rPr lang="en-US" altLang="zh-CN" dirty="0" smtClean="0"/>
              <a:t>Undirected Graph</a:t>
            </a:r>
          </a:p>
          <a:p>
            <a:pPr lvl="1"/>
            <a:r>
              <a:rPr lang="en-US" altLang="zh-CN" dirty="0" smtClean="0"/>
              <a:t>Triangle-finding(MPI)</a:t>
            </a:r>
          </a:p>
          <a:p>
            <a:pPr lvl="1"/>
            <a:r>
              <a:rPr lang="en-US" altLang="zh-CN" dirty="0" smtClean="0"/>
              <a:t>Quadrilateral-finding(MPI)</a:t>
            </a:r>
          </a:p>
          <a:p>
            <a:pPr lvl="1"/>
            <a:r>
              <a:rPr lang="en-US" altLang="zh-CN" dirty="0" smtClean="0"/>
              <a:t>Spark-based</a:t>
            </a:r>
            <a:r>
              <a:rPr lang="zh-CN" altLang="en-US" dirty="0" smtClean="0"/>
              <a:t> </a:t>
            </a:r>
            <a:r>
              <a:rPr lang="en-US" altLang="zh-CN" dirty="0" smtClean="0"/>
              <a:t>Solution</a:t>
            </a:r>
          </a:p>
          <a:p>
            <a:r>
              <a:rPr lang="en-US" altLang="zh-CN" dirty="0" smtClean="0"/>
              <a:t>Directed Graph</a:t>
            </a:r>
          </a:p>
          <a:p>
            <a:r>
              <a:rPr lang="en-US" altLang="zh-CN" dirty="0" smtClean="0"/>
              <a:t>Conclusion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259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Spark-based Triangle-Finding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37200"/>
            <a:ext cx="10667035" cy="4351338"/>
          </a:xfrm>
        </p:spPr>
        <p:txBody>
          <a:bodyPr/>
          <a:lstStyle/>
          <a:p>
            <a:r>
              <a:rPr lang="en-US" altLang="zh-CN" dirty="0" smtClean="0"/>
              <a:t>Step 3: </a:t>
            </a:r>
            <a:r>
              <a:rPr lang="en-US" altLang="zh-CN" dirty="0" err="1" smtClean="0"/>
              <a:t>FlatMap</a:t>
            </a:r>
            <a:r>
              <a:rPr lang="en-US" altLang="zh-CN" dirty="0" smtClean="0"/>
              <a:t> </a:t>
            </a:r>
          </a:p>
          <a:p>
            <a:endParaRPr lang="en-US" altLang="zh-CN" dirty="0" smtClean="0"/>
          </a:p>
          <a:p>
            <a:pPr marL="0" indent="0">
              <a:buNone/>
            </a:pPr>
            <a:r>
              <a:rPr lang="en-US" altLang="zh-CN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smtClean="0"/>
              <a:t>19</a:t>
            </a:fld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8313973" y="1102385"/>
            <a:ext cx="1879582" cy="2308324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((B1, B2) : A) </a:t>
            </a:r>
            <a:endParaRPr lang="en-US" altLang="zh-CN" sz="2400" dirty="0" smtClean="0"/>
          </a:p>
          <a:p>
            <a:r>
              <a:rPr lang="en-US" altLang="zh-CN" sz="2400" dirty="0" smtClean="0"/>
              <a:t>((</a:t>
            </a:r>
            <a:r>
              <a:rPr lang="en-US" altLang="zh-CN" sz="2400" dirty="0"/>
              <a:t>B1, B3) : A) </a:t>
            </a:r>
            <a:endParaRPr lang="en-US" altLang="zh-CN" sz="2400" dirty="0" smtClean="0"/>
          </a:p>
          <a:p>
            <a:r>
              <a:rPr lang="en-US" altLang="zh-CN" sz="2400" dirty="0" smtClean="0"/>
              <a:t>((</a:t>
            </a:r>
            <a:r>
              <a:rPr lang="en-US" altLang="zh-CN" sz="2400" dirty="0"/>
              <a:t>B2, B3) : A) </a:t>
            </a:r>
            <a:endParaRPr lang="en-US" altLang="zh-CN" sz="2400" dirty="0" smtClean="0"/>
          </a:p>
          <a:p>
            <a:r>
              <a:rPr lang="en-US" altLang="zh-CN" sz="2400" dirty="0" smtClean="0"/>
              <a:t>((</a:t>
            </a:r>
            <a:r>
              <a:rPr lang="en-US" altLang="zh-CN" sz="2400" dirty="0"/>
              <a:t>A, B2) : -) </a:t>
            </a:r>
            <a:endParaRPr lang="en-US" altLang="zh-CN" sz="2400" dirty="0" smtClean="0"/>
          </a:p>
          <a:p>
            <a:r>
              <a:rPr lang="en-US" altLang="zh-CN" sz="2400" dirty="0" smtClean="0"/>
              <a:t>((</a:t>
            </a:r>
            <a:r>
              <a:rPr lang="en-US" altLang="zh-CN" sz="2400" dirty="0"/>
              <a:t>A, B2) : -) </a:t>
            </a:r>
            <a:r>
              <a:rPr lang="en-US" altLang="zh-CN" sz="2400" dirty="0" smtClean="0"/>
              <a:t> </a:t>
            </a:r>
          </a:p>
          <a:p>
            <a:r>
              <a:rPr lang="en-US" altLang="zh-CN" sz="2400" dirty="0" smtClean="0"/>
              <a:t>((</a:t>
            </a:r>
            <a:r>
              <a:rPr lang="en-US" altLang="zh-CN" sz="2400" dirty="0"/>
              <a:t>A, B3) : -)</a:t>
            </a:r>
            <a:endParaRPr lang="en-US" sz="2400" dirty="0"/>
          </a:p>
        </p:txBody>
      </p:sp>
      <p:sp>
        <p:nvSpPr>
          <p:cNvPr id="32" name="Rectangle 31"/>
          <p:cNvSpPr/>
          <p:nvPr/>
        </p:nvSpPr>
        <p:spPr>
          <a:xfrm>
            <a:off x="4792825" y="1834687"/>
            <a:ext cx="2284600" cy="461665"/>
          </a:xfrm>
          <a:prstGeom prst="rect">
            <a:avLst/>
          </a:prstGeom>
          <a:ln w="25400">
            <a:solidFill>
              <a:schemeClr val="accent1"/>
            </a:solidFill>
          </a:ln>
        </p:spPr>
        <p:txBody>
          <a:bodyPr wrap="none">
            <a:spAutoFit/>
          </a:bodyPr>
          <a:lstStyle/>
          <a:p>
            <a:r>
              <a:rPr lang="en-US" altLang="zh-CN" sz="2400" dirty="0"/>
              <a:t>(A : [B1, B2, B3]) </a:t>
            </a:r>
            <a:endParaRPr lang="en-US" sz="2400" dirty="0"/>
          </a:p>
        </p:txBody>
      </p:sp>
      <p:sp>
        <p:nvSpPr>
          <p:cNvPr id="33" name="右箭头 14"/>
          <p:cNvSpPr/>
          <p:nvPr/>
        </p:nvSpPr>
        <p:spPr>
          <a:xfrm>
            <a:off x="7442712" y="1749315"/>
            <a:ext cx="546847" cy="5656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4" name="Group 33"/>
          <p:cNvGrpSpPr/>
          <p:nvPr/>
        </p:nvGrpSpPr>
        <p:grpSpPr>
          <a:xfrm>
            <a:off x="834667" y="2830580"/>
            <a:ext cx="7479306" cy="3357958"/>
            <a:chOff x="945778" y="3151574"/>
            <a:chExt cx="7479306" cy="3357958"/>
          </a:xfrm>
        </p:grpSpPr>
        <p:cxnSp>
          <p:nvCxnSpPr>
            <p:cNvPr id="35" name="直接连接符 50"/>
            <p:cNvCxnSpPr>
              <a:stCxn id="105" idx="6"/>
              <a:endCxn id="109" idx="5"/>
            </p:cNvCxnSpPr>
            <p:nvPr/>
          </p:nvCxnSpPr>
          <p:spPr>
            <a:xfrm flipH="1" flipV="1">
              <a:off x="4828657" y="5413463"/>
              <a:ext cx="745128" cy="66302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椭圆 4"/>
            <p:cNvSpPr/>
            <p:nvPr/>
          </p:nvSpPr>
          <p:spPr>
            <a:xfrm>
              <a:off x="2394475" y="3494050"/>
              <a:ext cx="80683" cy="806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椭圆 5"/>
            <p:cNvSpPr/>
            <p:nvPr/>
          </p:nvSpPr>
          <p:spPr>
            <a:xfrm>
              <a:off x="1372498" y="4862980"/>
              <a:ext cx="80683" cy="806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椭圆 6"/>
            <p:cNvSpPr/>
            <p:nvPr/>
          </p:nvSpPr>
          <p:spPr>
            <a:xfrm>
              <a:off x="3147510" y="5243984"/>
              <a:ext cx="80683" cy="806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文本框 7"/>
            <p:cNvSpPr txBox="1"/>
            <p:nvPr/>
          </p:nvSpPr>
          <p:spPr>
            <a:xfrm>
              <a:off x="2415989" y="3151574"/>
              <a:ext cx="4267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solidFill>
                    <a:srgbClr val="00B0F0"/>
                  </a:solidFill>
                </a:rPr>
                <a:t>B1</a:t>
              </a:r>
              <a:endParaRPr lang="zh-CN" altLang="en-US" dirty="0">
                <a:solidFill>
                  <a:srgbClr val="00B0F0"/>
                </a:solidFill>
              </a:endParaRPr>
            </a:p>
          </p:txBody>
        </p:sp>
        <p:sp>
          <p:nvSpPr>
            <p:cNvPr id="41" name="文本框 8"/>
            <p:cNvSpPr txBox="1"/>
            <p:nvPr/>
          </p:nvSpPr>
          <p:spPr>
            <a:xfrm>
              <a:off x="945778" y="4914994"/>
              <a:ext cx="4267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solidFill>
                    <a:srgbClr val="00B0F0"/>
                  </a:solidFill>
                </a:rPr>
                <a:t>B2</a:t>
              </a:r>
              <a:endParaRPr lang="zh-CN" altLang="en-US" dirty="0">
                <a:solidFill>
                  <a:srgbClr val="00B0F0"/>
                </a:solidFill>
              </a:endParaRPr>
            </a:p>
          </p:txBody>
        </p:sp>
        <p:sp>
          <p:nvSpPr>
            <p:cNvPr id="42" name="文本框 9"/>
            <p:cNvSpPr txBox="1"/>
            <p:nvPr/>
          </p:nvSpPr>
          <p:spPr>
            <a:xfrm>
              <a:off x="3228193" y="5284325"/>
              <a:ext cx="4267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solidFill>
                    <a:srgbClr val="00B0F0"/>
                  </a:solidFill>
                </a:rPr>
                <a:t>B3</a:t>
              </a:r>
              <a:endParaRPr lang="zh-CN" altLang="en-US" dirty="0">
                <a:solidFill>
                  <a:srgbClr val="00B0F0"/>
                </a:solidFill>
              </a:endParaRPr>
            </a:p>
          </p:txBody>
        </p:sp>
        <p:cxnSp>
          <p:nvCxnSpPr>
            <p:cNvPr id="43" name="直接连接符 10"/>
            <p:cNvCxnSpPr>
              <a:stCxn id="36" idx="4"/>
              <a:endCxn id="37" idx="4"/>
            </p:cNvCxnSpPr>
            <p:nvPr/>
          </p:nvCxnSpPr>
          <p:spPr>
            <a:xfrm flipV="1">
              <a:off x="2354134" y="3574733"/>
              <a:ext cx="80683" cy="82031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11"/>
            <p:cNvCxnSpPr>
              <a:stCxn id="36" idx="1"/>
              <a:endCxn id="39" idx="5"/>
            </p:cNvCxnSpPr>
            <p:nvPr/>
          </p:nvCxnSpPr>
          <p:spPr>
            <a:xfrm>
              <a:off x="2325608" y="4326176"/>
              <a:ext cx="890769" cy="98667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12"/>
            <p:cNvCxnSpPr>
              <a:stCxn id="38" idx="3"/>
              <a:endCxn id="36" idx="2"/>
            </p:cNvCxnSpPr>
            <p:nvPr/>
          </p:nvCxnSpPr>
          <p:spPr>
            <a:xfrm flipV="1">
              <a:off x="1384314" y="4354702"/>
              <a:ext cx="929478" cy="57714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文本框 13"/>
            <p:cNvSpPr txBox="1"/>
            <p:nvPr/>
          </p:nvSpPr>
          <p:spPr>
            <a:xfrm>
              <a:off x="2434818" y="3998855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solidFill>
                    <a:srgbClr val="FF0000"/>
                  </a:solidFill>
                </a:rPr>
                <a:t>A</a:t>
              </a:r>
              <a:endParaRPr lang="zh-CN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47" name="右箭头 14"/>
            <p:cNvSpPr/>
            <p:nvPr/>
          </p:nvSpPr>
          <p:spPr>
            <a:xfrm>
              <a:off x="3413766" y="4085355"/>
              <a:ext cx="546847" cy="56566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椭圆 15"/>
            <p:cNvSpPr/>
            <p:nvPr/>
          </p:nvSpPr>
          <p:spPr>
            <a:xfrm>
              <a:off x="5019706" y="3706426"/>
              <a:ext cx="80683" cy="806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文本框 18"/>
            <p:cNvSpPr txBox="1"/>
            <p:nvPr/>
          </p:nvSpPr>
          <p:spPr>
            <a:xfrm>
              <a:off x="4565299" y="4398003"/>
              <a:ext cx="4267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solidFill>
                    <a:srgbClr val="FF0000"/>
                  </a:solidFill>
                </a:rPr>
                <a:t>B1</a:t>
              </a:r>
              <a:endParaRPr lang="zh-CN" alt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52" name="直接连接符 19"/>
            <p:cNvCxnSpPr>
              <a:stCxn id="50" idx="0"/>
              <a:endCxn id="53" idx="5"/>
            </p:cNvCxnSpPr>
            <p:nvPr/>
          </p:nvCxnSpPr>
          <p:spPr>
            <a:xfrm>
              <a:off x="5060048" y="3706426"/>
              <a:ext cx="322730" cy="71688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20"/>
            <p:cNvCxnSpPr>
              <a:stCxn id="52" idx="3"/>
              <a:endCxn id="50" idx="2"/>
            </p:cNvCxnSpPr>
            <p:nvPr/>
          </p:nvCxnSpPr>
          <p:spPr>
            <a:xfrm flipV="1">
              <a:off x="4681899" y="3746768"/>
              <a:ext cx="337807" cy="64801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文本框 21"/>
            <p:cNvSpPr txBox="1"/>
            <p:nvPr/>
          </p:nvSpPr>
          <p:spPr>
            <a:xfrm>
              <a:off x="5140732" y="3390921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solidFill>
                    <a:srgbClr val="00B0F0"/>
                  </a:solidFill>
                </a:rPr>
                <a:t>A</a:t>
              </a:r>
              <a:endParaRPr lang="zh-CN" altLang="en-US" dirty="0">
                <a:solidFill>
                  <a:srgbClr val="00B0F0"/>
                </a:solidFill>
              </a:endParaRPr>
            </a:p>
          </p:txBody>
        </p:sp>
        <p:sp>
          <p:nvSpPr>
            <p:cNvPr id="59" name="文本框 31"/>
            <p:cNvSpPr txBox="1"/>
            <p:nvPr/>
          </p:nvSpPr>
          <p:spPr>
            <a:xfrm>
              <a:off x="5009204" y="4419417"/>
              <a:ext cx="4267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solidFill>
                    <a:srgbClr val="FF0000"/>
                  </a:solidFill>
                </a:rPr>
                <a:t>B2</a:t>
              </a:r>
              <a:endParaRPr lang="zh-CN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75" name="椭圆 32"/>
            <p:cNvSpPr/>
            <p:nvPr/>
          </p:nvSpPr>
          <p:spPr>
            <a:xfrm>
              <a:off x="6505161" y="3733282"/>
              <a:ext cx="80683" cy="806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文本框 35"/>
            <p:cNvSpPr txBox="1"/>
            <p:nvPr/>
          </p:nvSpPr>
          <p:spPr>
            <a:xfrm>
              <a:off x="6103706" y="4435566"/>
              <a:ext cx="4267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solidFill>
                    <a:srgbClr val="FF0000"/>
                  </a:solidFill>
                </a:rPr>
                <a:t>B1</a:t>
              </a:r>
              <a:endParaRPr lang="zh-CN" alt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79" name="直接连接符 36"/>
            <p:cNvCxnSpPr>
              <a:stCxn id="89" idx="0"/>
              <a:endCxn id="91" idx="5"/>
            </p:cNvCxnSpPr>
            <p:nvPr/>
          </p:nvCxnSpPr>
          <p:spPr>
            <a:xfrm>
              <a:off x="6545503" y="3733282"/>
              <a:ext cx="322730" cy="71688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接连接符 37"/>
            <p:cNvCxnSpPr>
              <a:stCxn id="90" idx="3"/>
              <a:endCxn id="89" idx="2"/>
            </p:cNvCxnSpPr>
            <p:nvPr/>
          </p:nvCxnSpPr>
          <p:spPr>
            <a:xfrm flipV="1">
              <a:off x="6167354" y="3773624"/>
              <a:ext cx="337807" cy="64801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文本框 38"/>
            <p:cNvSpPr txBox="1"/>
            <p:nvPr/>
          </p:nvSpPr>
          <p:spPr>
            <a:xfrm>
              <a:off x="6626187" y="3417777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solidFill>
                    <a:srgbClr val="00B0F0"/>
                  </a:solidFill>
                </a:rPr>
                <a:t>A</a:t>
              </a:r>
              <a:endParaRPr lang="zh-CN" altLang="en-US" dirty="0">
                <a:solidFill>
                  <a:srgbClr val="00B0F0"/>
                </a:solidFill>
              </a:endParaRPr>
            </a:p>
          </p:txBody>
        </p:sp>
        <p:sp>
          <p:nvSpPr>
            <p:cNvPr id="82" name="文本框 39"/>
            <p:cNvSpPr txBox="1"/>
            <p:nvPr/>
          </p:nvSpPr>
          <p:spPr>
            <a:xfrm>
              <a:off x="6504773" y="4444273"/>
              <a:ext cx="4315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solidFill>
                    <a:srgbClr val="FF0000"/>
                  </a:solidFill>
                </a:rPr>
                <a:t>B3</a:t>
              </a:r>
              <a:endParaRPr lang="zh-CN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83" name="椭圆 40"/>
            <p:cNvSpPr/>
            <p:nvPr/>
          </p:nvSpPr>
          <p:spPr>
            <a:xfrm>
              <a:off x="7905358" y="3733282"/>
              <a:ext cx="80683" cy="806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4" name="文本框 43"/>
            <p:cNvSpPr txBox="1"/>
            <p:nvPr/>
          </p:nvSpPr>
          <p:spPr>
            <a:xfrm>
              <a:off x="7998364" y="4466352"/>
              <a:ext cx="4267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solidFill>
                    <a:srgbClr val="FF0000"/>
                  </a:solidFill>
                </a:rPr>
                <a:t>B3</a:t>
              </a:r>
              <a:endParaRPr lang="zh-CN" alt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5" name="直接连接符 44"/>
            <p:cNvCxnSpPr>
              <a:stCxn id="97" idx="0"/>
              <a:endCxn id="99" idx="5"/>
            </p:cNvCxnSpPr>
            <p:nvPr/>
          </p:nvCxnSpPr>
          <p:spPr>
            <a:xfrm>
              <a:off x="7945700" y="3733282"/>
              <a:ext cx="322730" cy="71688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接连接符 45"/>
            <p:cNvCxnSpPr>
              <a:stCxn id="98" idx="3"/>
              <a:endCxn id="97" idx="2"/>
            </p:cNvCxnSpPr>
            <p:nvPr/>
          </p:nvCxnSpPr>
          <p:spPr>
            <a:xfrm flipV="1">
              <a:off x="7567551" y="3773624"/>
              <a:ext cx="337807" cy="64801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文本框 46"/>
            <p:cNvSpPr txBox="1"/>
            <p:nvPr/>
          </p:nvSpPr>
          <p:spPr>
            <a:xfrm>
              <a:off x="8026384" y="3417777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solidFill>
                    <a:srgbClr val="00B0F0"/>
                  </a:solidFill>
                </a:rPr>
                <a:t>A</a:t>
              </a:r>
              <a:endParaRPr lang="zh-CN" altLang="en-US" dirty="0">
                <a:solidFill>
                  <a:srgbClr val="00B0F0"/>
                </a:solidFill>
              </a:endParaRPr>
            </a:p>
          </p:txBody>
        </p:sp>
        <p:sp>
          <p:nvSpPr>
            <p:cNvPr id="88" name="文本框 47"/>
            <p:cNvSpPr txBox="1"/>
            <p:nvPr/>
          </p:nvSpPr>
          <p:spPr>
            <a:xfrm>
              <a:off x="7423058" y="4458608"/>
              <a:ext cx="4267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solidFill>
                    <a:srgbClr val="FF0000"/>
                  </a:solidFill>
                </a:rPr>
                <a:t>B2</a:t>
              </a:r>
              <a:endParaRPr lang="zh-CN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89" name="椭圆 3"/>
            <p:cNvSpPr/>
            <p:nvPr/>
          </p:nvSpPr>
          <p:spPr>
            <a:xfrm>
              <a:off x="2313792" y="4314360"/>
              <a:ext cx="80683" cy="8068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0" name="椭圆 16"/>
            <p:cNvSpPr/>
            <p:nvPr/>
          </p:nvSpPr>
          <p:spPr>
            <a:xfrm>
              <a:off x="4670083" y="4325916"/>
              <a:ext cx="80683" cy="8068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1" name="椭圆 17"/>
            <p:cNvSpPr/>
            <p:nvPr/>
          </p:nvSpPr>
          <p:spPr>
            <a:xfrm>
              <a:off x="5313911" y="4354441"/>
              <a:ext cx="80683" cy="8068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2" name="椭圆 33"/>
            <p:cNvSpPr/>
            <p:nvPr/>
          </p:nvSpPr>
          <p:spPr>
            <a:xfrm>
              <a:off x="6155538" y="4352772"/>
              <a:ext cx="80683" cy="8068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3" name="椭圆 34"/>
            <p:cNvSpPr/>
            <p:nvPr/>
          </p:nvSpPr>
          <p:spPr>
            <a:xfrm>
              <a:off x="6799366" y="4381297"/>
              <a:ext cx="80683" cy="8068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4" name="椭圆 41"/>
            <p:cNvSpPr/>
            <p:nvPr/>
          </p:nvSpPr>
          <p:spPr>
            <a:xfrm>
              <a:off x="7555735" y="4352772"/>
              <a:ext cx="80683" cy="8068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5" name="椭圆 42"/>
            <p:cNvSpPr/>
            <p:nvPr/>
          </p:nvSpPr>
          <p:spPr>
            <a:xfrm>
              <a:off x="8199563" y="4381297"/>
              <a:ext cx="80683" cy="8068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6" name="椭圆 48"/>
            <p:cNvSpPr/>
            <p:nvPr/>
          </p:nvSpPr>
          <p:spPr>
            <a:xfrm>
              <a:off x="5493102" y="6036143"/>
              <a:ext cx="80683" cy="8068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0000"/>
                </a:solidFill>
              </a:endParaRPr>
            </a:p>
          </p:txBody>
        </p:sp>
        <p:sp>
          <p:nvSpPr>
            <p:cNvPr id="97" name="文本框 49"/>
            <p:cNvSpPr txBox="1"/>
            <p:nvPr/>
          </p:nvSpPr>
          <p:spPr>
            <a:xfrm>
              <a:off x="4442074" y="5015605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solidFill>
                    <a:srgbClr val="FF0000"/>
                  </a:solidFill>
                </a:rPr>
                <a:t>A</a:t>
              </a:r>
              <a:endParaRPr lang="zh-CN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98" name="文本框 51"/>
            <p:cNvSpPr txBox="1"/>
            <p:nvPr/>
          </p:nvSpPr>
          <p:spPr>
            <a:xfrm>
              <a:off x="5019238" y="6039661"/>
              <a:ext cx="4335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solidFill>
                    <a:srgbClr val="FF0000"/>
                  </a:solidFill>
                </a:rPr>
                <a:t>B1</a:t>
              </a:r>
              <a:endParaRPr lang="zh-CN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99" name="椭圆 52"/>
            <p:cNvSpPr/>
            <p:nvPr/>
          </p:nvSpPr>
          <p:spPr>
            <a:xfrm>
              <a:off x="4759790" y="5344596"/>
              <a:ext cx="80683" cy="8068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00" name="直接连接符 54"/>
            <p:cNvCxnSpPr/>
            <p:nvPr/>
          </p:nvCxnSpPr>
          <p:spPr>
            <a:xfrm flipH="1" flipV="1">
              <a:off x="6309107" y="5482330"/>
              <a:ext cx="745128" cy="66302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椭圆 55"/>
            <p:cNvSpPr/>
            <p:nvPr/>
          </p:nvSpPr>
          <p:spPr>
            <a:xfrm>
              <a:off x="6973552" y="6105010"/>
              <a:ext cx="80683" cy="8068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0000"/>
                </a:solidFill>
              </a:endParaRPr>
            </a:p>
          </p:txBody>
        </p:sp>
        <p:sp>
          <p:nvSpPr>
            <p:cNvPr id="102" name="文本框 56"/>
            <p:cNvSpPr txBox="1"/>
            <p:nvPr/>
          </p:nvSpPr>
          <p:spPr>
            <a:xfrm>
              <a:off x="5997138" y="5044131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solidFill>
                    <a:srgbClr val="FF0000"/>
                  </a:solidFill>
                </a:rPr>
                <a:t>A</a:t>
              </a:r>
              <a:endParaRPr lang="zh-CN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103" name="文本框 57"/>
            <p:cNvSpPr txBox="1"/>
            <p:nvPr/>
          </p:nvSpPr>
          <p:spPr>
            <a:xfrm>
              <a:off x="6499688" y="6108528"/>
              <a:ext cx="4335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solidFill>
                    <a:srgbClr val="FF0000"/>
                  </a:solidFill>
                </a:rPr>
                <a:t>B2</a:t>
              </a:r>
              <a:endParaRPr lang="zh-CN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104" name="椭圆 58"/>
            <p:cNvSpPr/>
            <p:nvPr/>
          </p:nvSpPr>
          <p:spPr>
            <a:xfrm>
              <a:off x="6240240" y="5413463"/>
              <a:ext cx="80683" cy="8068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05" name="直接连接符 59"/>
            <p:cNvCxnSpPr/>
            <p:nvPr/>
          </p:nvCxnSpPr>
          <p:spPr>
            <a:xfrm flipH="1" flipV="1">
              <a:off x="7653820" y="5514002"/>
              <a:ext cx="745128" cy="66302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椭圆 60"/>
            <p:cNvSpPr/>
            <p:nvPr/>
          </p:nvSpPr>
          <p:spPr>
            <a:xfrm>
              <a:off x="8318265" y="6136682"/>
              <a:ext cx="80683" cy="8068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0000"/>
                </a:solidFill>
              </a:endParaRPr>
            </a:p>
          </p:txBody>
        </p:sp>
        <p:sp>
          <p:nvSpPr>
            <p:cNvPr id="107" name="文本框 61"/>
            <p:cNvSpPr txBox="1"/>
            <p:nvPr/>
          </p:nvSpPr>
          <p:spPr>
            <a:xfrm>
              <a:off x="7341851" y="5075803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solidFill>
                    <a:srgbClr val="FF0000"/>
                  </a:solidFill>
                </a:rPr>
                <a:t>A</a:t>
              </a:r>
              <a:endParaRPr lang="zh-CN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108" name="文本框 62"/>
            <p:cNvSpPr txBox="1"/>
            <p:nvPr/>
          </p:nvSpPr>
          <p:spPr>
            <a:xfrm>
              <a:off x="7844401" y="6140200"/>
              <a:ext cx="4335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solidFill>
                    <a:srgbClr val="FF0000"/>
                  </a:solidFill>
                </a:rPr>
                <a:t>B3</a:t>
              </a:r>
              <a:endParaRPr lang="zh-CN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109" name="椭圆 63"/>
            <p:cNvSpPr/>
            <p:nvPr/>
          </p:nvSpPr>
          <p:spPr>
            <a:xfrm>
              <a:off x="7584953" y="5445135"/>
              <a:ext cx="80683" cy="8068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840009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Spark-based Triangle-Finding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37200"/>
            <a:ext cx="10667035" cy="4351338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Step 4: </a:t>
            </a:r>
            <a:r>
              <a:rPr lang="en-US" altLang="zh-CN" dirty="0" err="1" smtClean="0"/>
              <a:t>GroupByKey</a:t>
            </a:r>
            <a:r>
              <a:rPr lang="en-US" altLang="zh-CN" dirty="0" smtClean="0"/>
              <a:t>  </a:t>
            </a:r>
          </a:p>
          <a:p>
            <a:endParaRPr lang="en-US" altLang="zh-CN" dirty="0"/>
          </a:p>
          <a:p>
            <a:r>
              <a:rPr lang="en-US" altLang="zh-CN" dirty="0" smtClean="0"/>
              <a:t>Step 5: </a:t>
            </a:r>
            <a:r>
              <a:rPr lang="en-US" altLang="zh-CN" dirty="0" err="1" smtClean="0"/>
              <a:t>FlatMap</a:t>
            </a:r>
            <a:r>
              <a:rPr lang="en-US" altLang="zh-CN" dirty="0" smtClean="0"/>
              <a:t> </a:t>
            </a:r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/>
          </a:p>
          <a:p>
            <a:r>
              <a:rPr lang="en-US" altLang="zh-CN" dirty="0" smtClean="0"/>
              <a:t>Step 6: Distinct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smtClean="0"/>
              <a:t>20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4772746" y="3520393"/>
            <a:ext cx="1323254" cy="461665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smtClean="0"/>
              <a:t>None</a:t>
            </a:r>
          </a:p>
        </p:txBody>
      </p:sp>
      <p:sp>
        <p:nvSpPr>
          <p:cNvPr id="61" name="Rectangle 60"/>
          <p:cNvSpPr/>
          <p:nvPr/>
        </p:nvSpPr>
        <p:spPr>
          <a:xfrm>
            <a:off x="1217785" y="3520398"/>
            <a:ext cx="2482346" cy="461665"/>
          </a:xfrm>
          <a:prstGeom prst="rect">
            <a:avLst/>
          </a:prstGeom>
          <a:ln w="2540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/>
              <a:t>((A, B) : [C1, C2</a:t>
            </a:r>
            <a:r>
              <a:rPr lang="en-US" altLang="zh-CN" sz="2400" dirty="0" smtClean="0"/>
              <a:t>])</a:t>
            </a:r>
          </a:p>
        </p:txBody>
      </p:sp>
      <p:sp>
        <p:nvSpPr>
          <p:cNvPr id="62" name="右箭头 14"/>
          <p:cNvSpPr/>
          <p:nvPr/>
        </p:nvSpPr>
        <p:spPr>
          <a:xfrm>
            <a:off x="3978264" y="3468398"/>
            <a:ext cx="546847" cy="5656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Rectangle 62"/>
          <p:cNvSpPr/>
          <p:nvPr/>
        </p:nvSpPr>
        <p:spPr>
          <a:xfrm>
            <a:off x="4251688" y="1633017"/>
            <a:ext cx="1587871" cy="1200329"/>
          </a:xfrm>
          <a:prstGeom prst="rect">
            <a:avLst/>
          </a:prstGeom>
          <a:ln w="25400">
            <a:solidFill>
              <a:schemeClr val="accent1"/>
            </a:solidFill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2400" dirty="0"/>
              <a:t>((A, B) : -) </a:t>
            </a:r>
            <a:endParaRPr lang="en-US" altLang="zh-CN" sz="2400" dirty="0" smtClean="0"/>
          </a:p>
          <a:p>
            <a:pPr algn="ctr"/>
            <a:r>
              <a:rPr lang="en-US" altLang="zh-CN" sz="2400" dirty="0" smtClean="0"/>
              <a:t>((</a:t>
            </a:r>
            <a:r>
              <a:rPr lang="en-US" altLang="zh-CN" sz="2400" dirty="0"/>
              <a:t>A, B) : C1</a:t>
            </a:r>
            <a:r>
              <a:rPr lang="en-US" altLang="zh-CN" sz="2400" dirty="0" smtClean="0"/>
              <a:t>)</a:t>
            </a:r>
          </a:p>
          <a:p>
            <a:pPr algn="ctr"/>
            <a:r>
              <a:rPr lang="en-US" altLang="zh-CN" sz="2400" dirty="0" smtClean="0"/>
              <a:t>((</a:t>
            </a:r>
            <a:r>
              <a:rPr lang="en-US" altLang="zh-CN" sz="2400" dirty="0"/>
              <a:t>A, B) : C2)</a:t>
            </a:r>
            <a:endParaRPr lang="en-US" sz="2400" dirty="0"/>
          </a:p>
        </p:txBody>
      </p:sp>
      <p:sp>
        <p:nvSpPr>
          <p:cNvPr id="64" name="Rectangle 63"/>
          <p:cNvSpPr/>
          <p:nvPr/>
        </p:nvSpPr>
        <p:spPr>
          <a:xfrm>
            <a:off x="7012478" y="2029057"/>
            <a:ext cx="2482346" cy="461665"/>
          </a:xfrm>
          <a:prstGeom prst="rect">
            <a:avLst/>
          </a:prstGeom>
          <a:ln w="25400">
            <a:solidFill>
              <a:schemeClr val="accent1"/>
            </a:solidFill>
          </a:ln>
        </p:spPr>
        <p:txBody>
          <a:bodyPr wrap="none">
            <a:spAutoFit/>
          </a:bodyPr>
          <a:lstStyle/>
          <a:p>
            <a:r>
              <a:rPr lang="en-US" altLang="zh-CN" sz="2400" dirty="0"/>
              <a:t>((A, B) : [-, C1, C2])</a:t>
            </a:r>
            <a:endParaRPr lang="en-US" altLang="zh-CN" sz="2400" dirty="0" smtClean="0"/>
          </a:p>
        </p:txBody>
      </p:sp>
      <p:sp>
        <p:nvSpPr>
          <p:cNvPr id="65" name="右箭头 14"/>
          <p:cNvSpPr/>
          <p:nvPr/>
        </p:nvSpPr>
        <p:spPr>
          <a:xfrm>
            <a:off x="6187804" y="1988184"/>
            <a:ext cx="546847" cy="5656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772746" y="4438967"/>
            <a:ext cx="1323254" cy="830997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2400" smtClean="0"/>
              <a:t>(</a:t>
            </a:r>
            <a:r>
              <a:rPr lang="en-US" altLang="zh-CN" sz="2400" dirty="0"/>
              <a:t>A, B, C1) </a:t>
            </a:r>
            <a:endParaRPr lang="en-US" altLang="zh-CN" sz="2400" dirty="0" smtClean="0"/>
          </a:p>
          <a:p>
            <a:r>
              <a:rPr lang="en-US" altLang="zh-CN" sz="2400" dirty="0" smtClean="0"/>
              <a:t>(</a:t>
            </a:r>
            <a:r>
              <a:rPr lang="en-US" altLang="zh-CN" sz="2400" dirty="0"/>
              <a:t>A, B, C2)</a:t>
            </a:r>
            <a:endParaRPr lang="en-US" sz="2400" dirty="0"/>
          </a:p>
        </p:txBody>
      </p:sp>
      <p:sp>
        <p:nvSpPr>
          <p:cNvPr id="15" name="Rectangle 14"/>
          <p:cNvSpPr/>
          <p:nvPr/>
        </p:nvSpPr>
        <p:spPr>
          <a:xfrm>
            <a:off x="1217785" y="4623635"/>
            <a:ext cx="2482346" cy="461665"/>
          </a:xfrm>
          <a:prstGeom prst="rect">
            <a:avLst/>
          </a:prstGeom>
          <a:ln w="25400">
            <a:solidFill>
              <a:schemeClr val="accent1"/>
            </a:solidFill>
          </a:ln>
        </p:spPr>
        <p:txBody>
          <a:bodyPr wrap="none">
            <a:spAutoFit/>
          </a:bodyPr>
          <a:lstStyle/>
          <a:p>
            <a:r>
              <a:rPr lang="en-US" altLang="zh-CN" sz="2400" smtClean="0"/>
              <a:t>((</a:t>
            </a:r>
            <a:r>
              <a:rPr lang="en-US" altLang="zh-CN" sz="2400" dirty="0"/>
              <a:t>A, B) : [-, C1, C2])</a:t>
            </a:r>
            <a:endParaRPr lang="en-US" sz="2400" dirty="0"/>
          </a:p>
        </p:txBody>
      </p:sp>
      <p:sp>
        <p:nvSpPr>
          <p:cNvPr id="16" name="右箭头 14"/>
          <p:cNvSpPr/>
          <p:nvPr/>
        </p:nvSpPr>
        <p:spPr>
          <a:xfrm>
            <a:off x="3997187" y="4571633"/>
            <a:ext cx="546847" cy="5656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95484" y="4027159"/>
            <a:ext cx="91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accent1"/>
                </a:solidFill>
              </a:rPr>
              <a:t>OR</a:t>
            </a:r>
            <a:endParaRPr lang="en-US" sz="2800" dirty="0">
              <a:solidFill>
                <a:schemeClr val="accent1"/>
              </a:solidFill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2420695" y="3025203"/>
            <a:ext cx="7502041" cy="2740302"/>
            <a:chOff x="725614" y="3602693"/>
            <a:chExt cx="7502041" cy="2740302"/>
          </a:xfrm>
        </p:grpSpPr>
        <p:cxnSp>
          <p:nvCxnSpPr>
            <p:cNvPr id="19" name="直接连接符 37"/>
            <p:cNvCxnSpPr>
              <a:stCxn id="52" idx="2"/>
              <a:endCxn id="53" idx="6"/>
            </p:cNvCxnSpPr>
            <p:nvPr/>
          </p:nvCxnSpPr>
          <p:spPr>
            <a:xfrm>
              <a:off x="4705942" y="4883592"/>
              <a:ext cx="724511" cy="285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8"/>
            <p:cNvCxnSpPr>
              <a:stCxn id="29" idx="4"/>
              <a:endCxn id="27" idx="7"/>
            </p:cNvCxnSpPr>
            <p:nvPr/>
          </p:nvCxnSpPr>
          <p:spPr>
            <a:xfrm flipV="1">
              <a:off x="1440194" y="4883591"/>
              <a:ext cx="419454" cy="68406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14"/>
            <p:cNvCxnSpPr>
              <a:stCxn id="29" idx="4"/>
              <a:endCxn id="26" idx="1"/>
            </p:cNvCxnSpPr>
            <p:nvPr/>
          </p:nvCxnSpPr>
          <p:spPr>
            <a:xfrm flipH="1" flipV="1">
              <a:off x="1158769" y="4855066"/>
              <a:ext cx="281425" cy="71258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椭圆 3"/>
            <p:cNvSpPr/>
            <p:nvPr/>
          </p:nvSpPr>
          <p:spPr>
            <a:xfrm>
              <a:off x="1496576" y="4223760"/>
              <a:ext cx="80683" cy="806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文本框 4"/>
            <p:cNvSpPr txBox="1"/>
            <p:nvPr/>
          </p:nvSpPr>
          <p:spPr>
            <a:xfrm>
              <a:off x="725614" y="4727450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solidFill>
                    <a:srgbClr val="FF0000"/>
                  </a:solidFill>
                </a:rPr>
                <a:t>A</a:t>
              </a:r>
              <a:endParaRPr lang="zh-CN" alt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24" name="直接连接符 5"/>
            <p:cNvCxnSpPr>
              <a:stCxn id="20" idx="0"/>
              <a:endCxn id="27" idx="5"/>
            </p:cNvCxnSpPr>
            <p:nvPr/>
          </p:nvCxnSpPr>
          <p:spPr>
            <a:xfrm>
              <a:off x="1536918" y="4223760"/>
              <a:ext cx="322730" cy="71688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6"/>
            <p:cNvCxnSpPr>
              <a:stCxn id="26" idx="3"/>
              <a:endCxn id="20" idx="2"/>
            </p:cNvCxnSpPr>
            <p:nvPr/>
          </p:nvCxnSpPr>
          <p:spPr>
            <a:xfrm flipV="1">
              <a:off x="1158769" y="4264102"/>
              <a:ext cx="337807" cy="64801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文本框 7"/>
            <p:cNvSpPr txBox="1"/>
            <p:nvPr/>
          </p:nvSpPr>
          <p:spPr>
            <a:xfrm>
              <a:off x="1505896" y="3868042"/>
              <a:ext cx="4251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solidFill>
                    <a:srgbClr val="00B0F0"/>
                  </a:solidFill>
                </a:rPr>
                <a:t>C1</a:t>
              </a:r>
              <a:endParaRPr lang="zh-CN" altLang="en-US" dirty="0">
                <a:solidFill>
                  <a:srgbClr val="00B0F0"/>
                </a:solidFill>
              </a:endParaRPr>
            </a:p>
          </p:txBody>
        </p:sp>
        <p:sp>
          <p:nvSpPr>
            <p:cNvPr id="27" name="文本框 8"/>
            <p:cNvSpPr txBox="1"/>
            <p:nvPr/>
          </p:nvSpPr>
          <p:spPr>
            <a:xfrm>
              <a:off x="1955570" y="4767792"/>
              <a:ext cx="309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solidFill>
                    <a:srgbClr val="FF0000"/>
                  </a:solidFill>
                </a:rPr>
                <a:t>B</a:t>
              </a:r>
              <a:endParaRPr lang="zh-CN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28" name="椭圆 9"/>
            <p:cNvSpPr/>
            <p:nvPr/>
          </p:nvSpPr>
          <p:spPr>
            <a:xfrm>
              <a:off x="1146953" y="4843250"/>
              <a:ext cx="80683" cy="8068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椭圆 10"/>
            <p:cNvSpPr/>
            <p:nvPr/>
          </p:nvSpPr>
          <p:spPr>
            <a:xfrm>
              <a:off x="1790781" y="4871775"/>
              <a:ext cx="80683" cy="8068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文本框 11"/>
            <p:cNvSpPr txBox="1"/>
            <p:nvPr/>
          </p:nvSpPr>
          <p:spPr>
            <a:xfrm>
              <a:off x="1254945" y="5630658"/>
              <a:ext cx="4251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solidFill>
                    <a:srgbClr val="00B0F0"/>
                  </a:solidFill>
                </a:rPr>
                <a:t>C2</a:t>
              </a:r>
              <a:endParaRPr lang="zh-CN" altLang="en-US" dirty="0">
                <a:solidFill>
                  <a:srgbClr val="00B0F0"/>
                </a:solidFill>
              </a:endParaRPr>
            </a:p>
          </p:txBody>
        </p:sp>
        <p:sp>
          <p:nvSpPr>
            <p:cNvPr id="34" name="椭圆 12"/>
            <p:cNvSpPr/>
            <p:nvPr/>
          </p:nvSpPr>
          <p:spPr>
            <a:xfrm>
              <a:off x="1399852" y="5486972"/>
              <a:ext cx="80683" cy="806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右箭头 21"/>
            <p:cNvSpPr/>
            <p:nvPr/>
          </p:nvSpPr>
          <p:spPr>
            <a:xfrm>
              <a:off x="2361192" y="4629284"/>
              <a:ext cx="546847" cy="56566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十字形 23"/>
            <p:cNvSpPr/>
            <p:nvPr/>
          </p:nvSpPr>
          <p:spPr>
            <a:xfrm rot="2680081">
              <a:off x="3091336" y="4593867"/>
              <a:ext cx="636494" cy="636494"/>
            </a:xfrm>
            <a:prstGeom prst="plus">
              <a:avLst>
                <a:gd name="adj" fmla="val 39570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7" name="直接连接符 24"/>
            <p:cNvCxnSpPr>
              <a:stCxn id="55" idx="4"/>
              <a:endCxn id="53" idx="7"/>
            </p:cNvCxnSpPr>
            <p:nvPr/>
          </p:nvCxnSpPr>
          <p:spPr>
            <a:xfrm flipV="1">
              <a:off x="4999183" y="4883591"/>
              <a:ext cx="419454" cy="68406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25"/>
            <p:cNvCxnSpPr>
              <a:stCxn id="55" idx="4"/>
              <a:endCxn id="52" idx="1"/>
            </p:cNvCxnSpPr>
            <p:nvPr/>
          </p:nvCxnSpPr>
          <p:spPr>
            <a:xfrm flipH="1" flipV="1">
              <a:off x="4717758" y="4855066"/>
              <a:ext cx="281425" cy="71258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椭圆 26"/>
            <p:cNvSpPr/>
            <p:nvPr/>
          </p:nvSpPr>
          <p:spPr>
            <a:xfrm>
              <a:off x="5055565" y="4223760"/>
              <a:ext cx="80683" cy="806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文本框 27"/>
            <p:cNvSpPr txBox="1"/>
            <p:nvPr/>
          </p:nvSpPr>
          <p:spPr>
            <a:xfrm>
              <a:off x="4293661" y="4723320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solidFill>
                    <a:srgbClr val="FF0000"/>
                  </a:solidFill>
                </a:rPr>
                <a:t>A</a:t>
              </a:r>
              <a:endParaRPr lang="zh-CN" alt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41" name="直接连接符 28"/>
            <p:cNvCxnSpPr>
              <a:stCxn id="46" idx="0"/>
              <a:endCxn id="53" idx="5"/>
            </p:cNvCxnSpPr>
            <p:nvPr/>
          </p:nvCxnSpPr>
          <p:spPr>
            <a:xfrm>
              <a:off x="5095907" y="4223760"/>
              <a:ext cx="322730" cy="71688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29"/>
            <p:cNvCxnSpPr>
              <a:stCxn id="52" idx="3"/>
              <a:endCxn id="46" idx="2"/>
            </p:cNvCxnSpPr>
            <p:nvPr/>
          </p:nvCxnSpPr>
          <p:spPr>
            <a:xfrm flipV="1">
              <a:off x="4717758" y="4264102"/>
              <a:ext cx="337807" cy="64801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文本框 30"/>
            <p:cNvSpPr txBox="1"/>
            <p:nvPr/>
          </p:nvSpPr>
          <p:spPr>
            <a:xfrm>
              <a:off x="5064885" y="3868042"/>
              <a:ext cx="4251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solidFill>
                    <a:srgbClr val="00B0F0"/>
                  </a:solidFill>
                </a:rPr>
                <a:t>C1</a:t>
              </a:r>
              <a:endParaRPr lang="zh-CN" altLang="en-US" dirty="0">
                <a:solidFill>
                  <a:srgbClr val="00B0F0"/>
                </a:solidFill>
              </a:endParaRPr>
            </a:p>
          </p:txBody>
        </p:sp>
        <p:sp>
          <p:nvSpPr>
            <p:cNvPr id="44" name="文本框 31"/>
            <p:cNvSpPr txBox="1"/>
            <p:nvPr/>
          </p:nvSpPr>
          <p:spPr>
            <a:xfrm>
              <a:off x="5514559" y="4767792"/>
              <a:ext cx="309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solidFill>
                    <a:srgbClr val="FF0000"/>
                  </a:solidFill>
                </a:rPr>
                <a:t>B</a:t>
              </a:r>
              <a:endParaRPr lang="zh-CN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45" name="椭圆 32"/>
            <p:cNvSpPr/>
            <p:nvPr/>
          </p:nvSpPr>
          <p:spPr>
            <a:xfrm>
              <a:off x="4705942" y="4843250"/>
              <a:ext cx="80683" cy="8068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椭圆 33"/>
            <p:cNvSpPr/>
            <p:nvPr/>
          </p:nvSpPr>
          <p:spPr>
            <a:xfrm>
              <a:off x="5349770" y="4871775"/>
              <a:ext cx="80683" cy="8068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文本框 34"/>
            <p:cNvSpPr txBox="1"/>
            <p:nvPr/>
          </p:nvSpPr>
          <p:spPr>
            <a:xfrm>
              <a:off x="4832156" y="5596181"/>
              <a:ext cx="4251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solidFill>
                    <a:srgbClr val="00B0F0"/>
                  </a:solidFill>
                </a:rPr>
                <a:t>C2</a:t>
              </a:r>
              <a:endParaRPr lang="zh-CN" altLang="en-US" dirty="0">
                <a:solidFill>
                  <a:srgbClr val="00B0F0"/>
                </a:solidFill>
              </a:endParaRPr>
            </a:p>
          </p:txBody>
        </p:sp>
        <p:sp>
          <p:nvSpPr>
            <p:cNvPr id="48" name="椭圆 35"/>
            <p:cNvSpPr/>
            <p:nvPr/>
          </p:nvSpPr>
          <p:spPr>
            <a:xfrm>
              <a:off x="4958841" y="5486972"/>
              <a:ext cx="80683" cy="806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右箭头 39"/>
            <p:cNvSpPr/>
            <p:nvPr/>
          </p:nvSpPr>
          <p:spPr>
            <a:xfrm>
              <a:off x="5943600" y="4625155"/>
              <a:ext cx="546847" cy="56566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50" name="直接连接符 40"/>
            <p:cNvCxnSpPr>
              <a:stCxn id="73" idx="2"/>
            </p:cNvCxnSpPr>
            <p:nvPr/>
          </p:nvCxnSpPr>
          <p:spPr>
            <a:xfrm>
              <a:off x="7061801" y="4618243"/>
              <a:ext cx="724511" cy="285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椭圆 41"/>
            <p:cNvSpPr/>
            <p:nvPr/>
          </p:nvSpPr>
          <p:spPr>
            <a:xfrm>
              <a:off x="7411424" y="3958411"/>
              <a:ext cx="80683" cy="806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文本框 42"/>
            <p:cNvSpPr txBox="1"/>
            <p:nvPr/>
          </p:nvSpPr>
          <p:spPr>
            <a:xfrm>
              <a:off x="6694676" y="4393235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solidFill>
                    <a:srgbClr val="00B0F0"/>
                  </a:solidFill>
                </a:rPr>
                <a:t>A</a:t>
              </a:r>
              <a:endParaRPr lang="zh-CN" altLang="en-US" dirty="0">
                <a:solidFill>
                  <a:srgbClr val="00B0F0"/>
                </a:solidFill>
              </a:endParaRPr>
            </a:p>
          </p:txBody>
        </p:sp>
        <p:cxnSp>
          <p:nvCxnSpPr>
            <p:cNvPr id="53" name="直接连接符 43"/>
            <p:cNvCxnSpPr>
              <a:stCxn id="67" idx="0"/>
            </p:cNvCxnSpPr>
            <p:nvPr/>
          </p:nvCxnSpPr>
          <p:spPr>
            <a:xfrm>
              <a:off x="7451766" y="3958411"/>
              <a:ext cx="322730" cy="71688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44"/>
            <p:cNvCxnSpPr>
              <a:stCxn id="73" idx="3"/>
              <a:endCxn id="67" idx="2"/>
            </p:cNvCxnSpPr>
            <p:nvPr/>
          </p:nvCxnSpPr>
          <p:spPr>
            <a:xfrm flipV="1">
              <a:off x="7073617" y="3998753"/>
              <a:ext cx="337807" cy="64801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文本框 45"/>
            <p:cNvSpPr txBox="1"/>
            <p:nvPr/>
          </p:nvSpPr>
          <p:spPr>
            <a:xfrm>
              <a:off x="7420744" y="3602693"/>
              <a:ext cx="4251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solidFill>
                    <a:srgbClr val="00B0F0"/>
                  </a:solidFill>
                </a:rPr>
                <a:t>C1</a:t>
              </a:r>
              <a:endParaRPr lang="zh-CN" altLang="en-US" dirty="0">
                <a:solidFill>
                  <a:srgbClr val="00B0F0"/>
                </a:solidFill>
              </a:endParaRPr>
            </a:p>
          </p:txBody>
        </p:sp>
        <p:sp>
          <p:nvSpPr>
            <p:cNvPr id="56" name="文本框 46"/>
            <p:cNvSpPr txBox="1"/>
            <p:nvPr/>
          </p:nvSpPr>
          <p:spPr>
            <a:xfrm>
              <a:off x="7873509" y="4462052"/>
              <a:ext cx="309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solidFill>
                    <a:srgbClr val="00B0F0"/>
                  </a:solidFill>
                </a:rPr>
                <a:t>B</a:t>
              </a:r>
              <a:endParaRPr lang="zh-CN" altLang="en-US" dirty="0">
                <a:solidFill>
                  <a:srgbClr val="00B0F0"/>
                </a:solidFill>
              </a:endParaRPr>
            </a:p>
          </p:txBody>
        </p:sp>
        <p:sp>
          <p:nvSpPr>
            <p:cNvPr id="57" name="椭圆 47"/>
            <p:cNvSpPr/>
            <p:nvPr/>
          </p:nvSpPr>
          <p:spPr>
            <a:xfrm>
              <a:off x="7061801" y="4577901"/>
              <a:ext cx="80683" cy="80683"/>
            </a:xfrm>
            <a:prstGeom prst="ellipse">
              <a:avLst/>
            </a:prstGeom>
            <a:solidFill>
              <a:srgbClr val="5B9BD5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椭圆 48"/>
            <p:cNvSpPr/>
            <p:nvPr/>
          </p:nvSpPr>
          <p:spPr>
            <a:xfrm>
              <a:off x="7705629" y="4606426"/>
              <a:ext cx="80683" cy="80683"/>
            </a:xfrm>
            <a:prstGeom prst="ellipse">
              <a:avLst/>
            </a:prstGeom>
            <a:solidFill>
              <a:srgbClr val="5B9BD5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59" name="直接连接符 49"/>
            <p:cNvCxnSpPr/>
            <p:nvPr/>
          </p:nvCxnSpPr>
          <p:spPr>
            <a:xfrm>
              <a:off x="7109338" y="5261074"/>
              <a:ext cx="724511" cy="285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接连接符 50"/>
            <p:cNvCxnSpPr/>
            <p:nvPr/>
          </p:nvCxnSpPr>
          <p:spPr>
            <a:xfrm flipV="1">
              <a:off x="7402579" y="5261073"/>
              <a:ext cx="419454" cy="68406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接连接符 51"/>
            <p:cNvCxnSpPr/>
            <p:nvPr/>
          </p:nvCxnSpPr>
          <p:spPr>
            <a:xfrm flipH="1" flipV="1">
              <a:off x="7121154" y="5232548"/>
              <a:ext cx="281425" cy="71258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文本框 52"/>
            <p:cNvSpPr txBox="1"/>
            <p:nvPr/>
          </p:nvSpPr>
          <p:spPr>
            <a:xfrm>
              <a:off x="6697057" y="5100802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solidFill>
                    <a:srgbClr val="00B0F0"/>
                  </a:solidFill>
                </a:rPr>
                <a:t>A</a:t>
              </a:r>
              <a:endParaRPr lang="zh-CN" altLang="en-US" dirty="0">
                <a:solidFill>
                  <a:srgbClr val="00B0F0"/>
                </a:solidFill>
              </a:endParaRPr>
            </a:p>
          </p:txBody>
        </p:sp>
        <p:sp>
          <p:nvSpPr>
            <p:cNvPr id="69" name="文本框 53"/>
            <p:cNvSpPr txBox="1"/>
            <p:nvPr/>
          </p:nvSpPr>
          <p:spPr>
            <a:xfrm>
              <a:off x="7917955" y="5145274"/>
              <a:ext cx="309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solidFill>
                    <a:srgbClr val="00B0F0"/>
                  </a:solidFill>
                </a:rPr>
                <a:t>B</a:t>
              </a:r>
              <a:endParaRPr lang="zh-CN" altLang="en-US" dirty="0">
                <a:solidFill>
                  <a:srgbClr val="00B0F0"/>
                </a:solidFill>
              </a:endParaRPr>
            </a:p>
          </p:txBody>
        </p:sp>
        <p:sp>
          <p:nvSpPr>
            <p:cNvPr id="70" name="椭圆 54"/>
            <p:cNvSpPr/>
            <p:nvPr/>
          </p:nvSpPr>
          <p:spPr>
            <a:xfrm>
              <a:off x="7109338" y="5220732"/>
              <a:ext cx="80683" cy="80683"/>
            </a:xfrm>
            <a:prstGeom prst="ellipse">
              <a:avLst/>
            </a:prstGeom>
            <a:solidFill>
              <a:srgbClr val="5B9BD5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" name="椭圆 55"/>
            <p:cNvSpPr/>
            <p:nvPr/>
          </p:nvSpPr>
          <p:spPr>
            <a:xfrm>
              <a:off x="7753166" y="5249257"/>
              <a:ext cx="80683" cy="80683"/>
            </a:xfrm>
            <a:prstGeom prst="ellipse">
              <a:avLst/>
            </a:prstGeom>
            <a:solidFill>
              <a:srgbClr val="5B9BD5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0000"/>
                </a:solidFill>
              </a:endParaRPr>
            </a:p>
          </p:txBody>
        </p:sp>
        <p:sp>
          <p:nvSpPr>
            <p:cNvPr id="72" name="文本框 56"/>
            <p:cNvSpPr txBox="1"/>
            <p:nvPr/>
          </p:nvSpPr>
          <p:spPr>
            <a:xfrm>
              <a:off x="7235552" y="5973663"/>
              <a:ext cx="4251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solidFill>
                    <a:srgbClr val="00B0F0"/>
                  </a:solidFill>
                </a:rPr>
                <a:t>C2</a:t>
              </a:r>
              <a:endParaRPr lang="zh-CN" altLang="en-US" dirty="0">
                <a:solidFill>
                  <a:srgbClr val="00B0F0"/>
                </a:solidFill>
              </a:endParaRPr>
            </a:p>
          </p:txBody>
        </p:sp>
        <p:sp>
          <p:nvSpPr>
            <p:cNvPr id="73" name="椭圆 57"/>
            <p:cNvSpPr/>
            <p:nvPr/>
          </p:nvSpPr>
          <p:spPr>
            <a:xfrm>
              <a:off x="7362237" y="5864454"/>
              <a:ext cx="80683" cy="806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939240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/>
      <p:bldP spid="61" grpId="0" animBg="1"/>
      <p:bldP spid="62" grpId="0" animBg="1"/>
      <p:bldP spid="14" grpId="0" animBg="1"/>
      <p:bldP spid="15" grpId="0" animBg="1"/>
      <p:bldP spid="16" grpId="0" animBg="1"/>
      <p:bldP spid="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Spark-based Quadrilateral-Finding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95850"/>
          </a:xfrm>
        </p:spPr>
        <p:txBody>
          <a:bodyPr>
            <a:normAutofit lnSpcReduction="10000"/>
          </a:bodyPr>
          <a:lstStyle/>
          <a:p>
            <a:r>
              <a:rPr lang="en-US" altLang="zh-CN" dirty="0" smtClean="0"/>
              <a:t>Step 1-2: Same as triangle finding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Step 3: </a:t>
            </a:r>
            <a:r>
              <a:rPr lang="en-US" altLang="zh-CN" dirty="0" err="1" smtClean="0"/>
              <a:t>FlatMap</a:t>
            </a:r>
            <a:r>
              <a:rPr lang="en-US" altLang="zh-CN" dirty="0" smtClean="0"/>
              <a:t> </a:t>
            </a:r>
          </a:p>
          <a:p>
            <a:endParaRPr lang="en-US" altLang="zh-CN" dirty="0"/>
          </a:p>
          <a:p>
            <a:r>
              <a:rPr lang="en-US" altLang="zh-CN" dirty="0" smtClean="0"/>
              <a:t>Step 4: </a:t>
            </a:r>
            <a:r>
              <a:rPr lang="en-US" altLang="zh-CN" dirty="0" err="1" smtClean="0"/>
              <a:t>GroupByKey</a:t>
            </a:r>
            <a:r>
              <a:rPr lang="en-US" altLang="zh-CN" dirty="0" smtClean="0"/>
              <a:t>  </a:t>
            </a:r>
          </a:p>
          <a:p>
            <a:endParaRPr lang="en-US" altLang="zh-CN" dirty="0" smtClean="0"/>
          </a:p>
          <a:p>
            <a:endParaRPr lang="en-US" altLang="zh-CN" dirty="0"/>
          </a:p>
          <a:p>
            <a:r>
              <a:rPr lang="en-US" altLang="zh-CN" dirty="0" smtClean="0"/>
              <a:t>Step 5: </a:t>
            </a:r>
            <a:r>
              <a:rPr lang="en-US" altLang="zh-CN" dirty="0" err="1" smtClean="0"/>
              <a:t>FlatMap</a:t>
            </a:r>
            <a:endParaRPr lang="en-US" altLang="zh-CN" dirty="0"/>
          </a:p>
          <a:p>
            <a:endParaRPr lang="en-US" altLang="zh-CN" dirty="0" smtClean="0"/>
          </a:p>
          <a:p>
            <a:r>
              <a:rPr lang="en-US" altLang="zh-CN" dirty="0" smtClean="0"/>
              <a:t>Step 6: Distinct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smtClean="0"/>
              <a:t>21</a:t>
            </a:fld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3716378" y="2055663"/>
            <a:ext cx="4894222" cy="1200329"/>
            <a:chOff x="3716378" y="2055663"/>
            <a:chExt cx="4894222" cy="1200329"/>
          </a:xfrm>
        </p:grpSpPr>
        <p:sp>
          <p:nvSpPr>
            <p:cNvPr id="7" name="TextBox 6"/>
            <p:cNvSpPr txBox="1"/>
            <p:nvPr/>
          </p:nvSpPr>
          <p:spPr>
            <a:xfrm>
              <a:off x="6826459" y="2055663"/>
              <a:ext cx="1784141" cy="1200329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2400" dirty="0"/>
                <a:t>((B1, B2) : A) </a:t>
              </a:r>
              <a:r>
                <a:rPr lang="en-US" altLang="zh-CN" sz="2400" dirty="0" smtClean="0"/>
                <a:t> </a:t>
              </a:r>
              <a:r>
                <a:rPr lang="en-US" altLang="zh-CN" sz="2400" dirty="0"/>
                <a:t>((B1, B3) : A) </a:t>
              </a:r>
              <a:r>
                <a:rPr lang="en-US" altLang="zh-CN" sz="2400" dirty="0" smtClean="0"/>
                <a:t> </a:t>
              </a:r>
              <a:r>
                <a:rPr lang="en-US" altLang="zh-CN" sz="2400" dirty="0"/>
                <a:t>((B2, B3) : A)</a:t>
              </a:r>
              <a:endParaRPr lang="en-US" sz="2400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3716378" y="2424997"/>
              <a:ext cx="2215671" cy="461665"/>
            </a:xfrm>
            <a:prstGeom prst="rect">
              <a:avLst/>
            </a:prstGeom>
            <a:ln w="25400">
              <a:solidFill>
                <a:schemeClr val="accent1"/>
              </a:solidFill>
            </a:ln>
          </p:spPr>
          <p:txBody>
            <a:bodyPr wrap="none">
              <a:spAutoFit/>
            </a:bodyPr>
            <a:lstStyle/>
            <a:p>
              <a:r>
                <a:rPr lang="en-US" altLang="zh-CN" sz="2400" dirty="0"/>
                <a:t>(A : [B1, B2, B3])</a:t>
              </a:r>
              <a:endParaRPr lang="en-US" sz="2400" dirty="0"/>
            </a:p>
          </p:txBody>
        </p:sp>
        <p:sp>
          <p:nvSpPr>
            <p:cNvPr id="9" name="右箭头 14"/>
            <p:cNvSpPr/>
            <p:nvPr/>
          </p:nvSpPr>
          <p:spPr>
            <a:xfrm>
              <a:off x="6096000" y="2372997"/>
              <a:ext cx="546847" cy="56566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100271" y="3255199"/>
            <a:ext cx="5286074" cy="1200329"/>
            <a:chOff x="3716378" y="2424997"/>
            <a:chExt cx="4530543" cy="1200329"/>
          </a:xfrm>
        </p:grpSpPr>
        <p:sp>
          <p:nvSpPr>
            <p:cNvPr id="12" name="TextBox 11"/>
            <p:cNvSpPr txBox="1"/>
            <p:nvPr/>
          </p:nvSpPr>
          <p:spPr>
            <a:xfrm>
              <a:off x="5931309" y="2794325"/>
              <a:ext cx="2315612" cy="461665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2400" dirty="0"/>
                <a:t>((A, B) : [C1, C2, </a:t>
              </a:r>
              <a:r>
                <a:rPr lang="en-US" altLang="zh-CN" sz="2400"/>
                <a:t>C3</a:t>
              </a:r>
              <a:r>
                <a:rPr lang="en-US" altLang="zh-CN" sz="2400" smtClean="0"/>
                <a:t>])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716378" y="2424997"/>
              <a:ext cx="1346737" cy="1200329"/>
            </a:xfrm>
            <a:prstGeom prst="rect">
              <a:avLst/>
            </a:prstGeom>
            <a:ln w="25400">
              <a:solidFill>
                <a:schemeClr val="accent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altLang="zh-CN" sz="2400" dirty="0"/>
                <a:t>((A, B) : C1) </a:t>
              </a:r>
              <a:endParaRPr lang="en-US" altLang="zh-CN" sz="2400" dirty="0" smtClean="0"/>
            </a:p>
            <a:p>
              <a:r>
                <a:rPr lang="en-US" altLang="zh-CN" sz="2400" dirty="0" smtClean="0"/>
                <a:t>((</a:t>
              </a:r>
              <a:r>
                <a:rPr lang="en-US" altLang="zh-CN" sz="2400" dirty="0"/>
                <a:t>A, B) : C2</a:t>
              </a:r>
              <a:r>
                <a:rPr lang="en-US" altLang="zh-CN" sz="2400" dirty="0" smtClean="0"/>
                <a:t>)</a:t>
              </a:r>
            </a:p>
            <a:p>
              <a:r>
                <a:rPr lang="en-US" altLang="zh-CN" sz="2400" dirty="0" smtClean="0"/>
                <a:t>((</a:t>
              </a:r>
              <a:r>
                <a:rPr lang="en-US" altLang="zh-CN" sz="2400" dirty="0"/>
                <a:t>A, B) : C3)</a:t>
              </a:r>
              <a:endParaRPr lang="en-US" sz="2400" dirty="0"/>
            </a:p>
          </p:txBody>
        </p:sp>
        <p:sp>
          <p:nvSpPr>
            <p:cNvPr id="14" name="右箭头 14"/>
            <p:cNvSpPr/>
            <p:nvPr/>
          </p:nvSpPr>
          <p:spPr>
            <a:xfrm>
              <a:off x="5210277" y="2742327"/>
              <a:ext cx="546847" cy="56566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3895512" y="4617948"/>
            <a:ext cx="5737830" cy="1200329"/>
            <a:chOff x="3716379" y="2052819"/>
            <a:chExt cx="4241395" cy="1200329"/>
          </a:xfrm>
        </p:grpSpPr>
        <p:sp>
          <p:nvSpPr>
            <p:cNvPr id="16" name="TextBox 15"/>
            <p:cNvSpPr txBox="1"/>
            <p:nvPr/>
          </p:nvSpPr>
          <p:spPr>
            <a:xfrm>
              <a:off x="6629324" y="2052819"/>
              <a:ext cx="1328450" cy="1200329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2400" dirty="0"/>
                <a:t>(A, B, C1, C2) </a:t>
              </a:r>
              <a:endParaRPr lang="en-US" altLang="zh-CN" sz="2400" dirty="0" smtClean="0"/>
            </a:p>
            <a:p>
              <a:r>
                <a:rPr lang="en-US" altLang="zh-CN" sz="2400" dirty="0" smtClean="0"/>
                <a:t>(</a:t>
              </a:r>
              <a:r>
                <a:rPr lang="en-US" altLang="zh-CN" sz="2400" dirty="0"/>
                <a:t>A, B, C1, C3) </a:t>
              </a:r>
            </a:p>
            <a:p>
              <a:r>
                <a:rPr lang="en-US" altLang="zh-CN" sz="2400" dirty="0" smtClean="0"/>
                <a:t>(</a:t>
              </a:r>
              <a:r>
                <a:rPr lang="en-US" altLang="zh-CN" sz="2400" dirty="0"/>
                <a:t>A, B, C2, C3)</a:t>
              </a:r>
              <a:endParaRPr lang="en-US" sz="240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716379" y="2384663"/>
              <a:ext cx="2027212" cy="461665"/>
            </a:xfrm>
            <a:prstGeom prst="rect">
              <a:avLst/>
            </a:prstGeom>
            <a:ln w="25400">
              <a:solidFill>
                <a:schemeClr val="accent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altLang="zh-CN" sz="2400" dirty="0"/>
                <a:t>((A, B) : [C1, C2, C3])</a:t>
              </a:r>
              <a:endParaRPr lang="en-US" sz="2400" dirty="0"/>
            </a:p>
          </p:txBody>
        </p:sp>
        <p:sp>
          <p:nvSpPr>
            <p:cNvPr id="18" name="右箭头 14"/>
            <p:cNvSpPr/>
            <p:nvPr/>
          </p:nvSpPr>
          <p:spPr>
            <a:xfrm>
              <a:off x="5879315" y="2370153"/>
              <a:ext cx="546847" cy="56566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788043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smtClean="0"/>
              <a:t>22</a:t>
            </a:fld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2279" y="47218"/>
            <a:ext cx="11840194" cy="257437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279" y="2733556"/>
            <a:ext cx="7455530" cy="4124444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7693487" y="2295761"/>
            <a:ext cx="4430589" cy="3933077"/>
            <a:chOff x="1311451" y="3035939"/>
            <a:chExt cx="3958354" cy="3253713"/>
          </a:xfrm>
        </p:grpSpPr>
        <p:sp>
          <p:nvSpPr>
            <p:cNvPr id="9" name="Oval 8"/>
            <p:cNvSpPr/>
            <p:nvPr/>
          </p:nvSpPr>
          <p:spPr>
            <a:xfrm>
              <a:off x="3069449" y="4087710"/>
              <a:ext cx="426308" cy="45445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chemeClr val="bg1"/>
                  </a:solidFill>
                </a:rPr>
                <a:t>0</a:t>
              </a:r>
              <a:endParaRPr 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2088308" y="4878307"/>
              <a:ext cx="426308" cy="45445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11" name="Oval 10"/>
            <p:cNvSpPr/>
            <p:nvPr/>
          </p:nvSpPr>
          <p:spPr>
            <a:xfrm>
              <a:off x="4021020" y="4947692"/>
              <a:ext cx="426308" cy="45445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chemeClr val="bg1"/>
                  </a:solidFill>
                </a:rPr>
                <a:t>3</a:t>
              </a:r>
              <a:endParaRPr 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2643141" y="5811871"/>
              <a:ext cx="426308" cy="45445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chemeClr val="bg1"/>
                  </a:solidFill>
                </a:rPr>
                <a:t>6</a:t>
              </a:r>
              <a:endParaRPr 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13" name="Oval 12"/>
            <p:cNvSpPr/>
            <p:nvPr/>
          </p:nvSpPr>
          <p:spPr>
            <a:xfrm>
              <a:off x="3594712" y="5835198"/>
              <a:ext cx="426308" cy="45445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</a:rPr>
                <a:t>7</a:t>
              </a:r>
            </a:p>
          </p:txBody>
        </p:sp>
        <p:sp>
          <p:nvSpPr>
            <p:cNvPr id="14" name="Oval 13"/>
            <p:cNvSpPr/>
            <p:nvPr/>
          </p:nvSpPr>
          <p:spPr>
            <a:xfrm>
              <a:off x="4843497" y="3761946"/>
              <a:ext cx="426308" cy="45445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chemeClr val="bg1"/>
                  </a:solidFill>
                </a:rPr>
                <a:t>4</a:t>
              </a:r>
              <a:endParaRPr 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15" name="Oval 14"/>
            <p:cNvSpPr/>
            <p:nvPr/>
          </p:nvSpPr>
          <p:spPr>
            <a:xfrm>
              <a:off x="2301462" y="3035939"/>
              <a:ext cx="426308" cy="45445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chemeClr val="bg1"/>
                  </a:solidFill>
                </a:rPr>
                <a:t>5</a:t>
              </a:r>
              <a:endParaRPr 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16" name="Oval 15"/>
            <p:cNvSpPr/>
            <p:nvPr/>
          </p:nvSpPr>
          <p:spPr>
            <a:xfrm>
              <a:off x="1311451" y="3821708"/>
              <a:ext cx="426308" cy="45445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</a:rPr>
                <a:t>2</a:t>
              </a:r>
            </a:p>
          </p:txBody>
        </p:sp>
        <p:grpSp>
          <p:nvGrpSpPr>
            <p:cNvPr id="17" name="Group 16"/>
            <p:cNvGrpSpPr/>
            <p:nvPr/>
          </p:nvGrpSpPr>
          <p:grpSpPr>
            <a:xfrm>
              <a:off x="1675328" y="3275227"/>
              <a:ext cx="3230600" cy="2763871"/>
              <a:chOff x="1675328" y="3275227"/>
              <a:chExt cx="3230600" cy="2763871"/>
            </a:xfrm>
          </p:grpSpPr>
          <p:cxnSp>
            <p:nvCxnSpPr>
              <p:cNvPr id="18" name="Straight Arrow Connector 17"/>
              <p:cNvCxnSpPr>
                <a:stCxn id="21" idx="3"/>
                <a:endCxn id="22" idx="7"/>
              </p:cNvCxnSpPr>
              <p:nvPr/>
            </p:nvCxnSpPr>
            <p:spPr>
              <a:xfrm flipH="1">
                <a:off x="2452185" y="4475611"/>
                <a:ext cx="679695" cy="469249"/>
              </a:xfrm>
              <a:prstGeom prst="straightConnector1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/>
              <p:cNvCxnSpPr>
                <a:stCxn id="27" idx="5"/>
                <a:endCxn id="21" idx="1"/>
              </p:cNvCxnSpPr>
              <p:nvPr/>
            </p:nvCxnSpPr>
            <p:spPr>
              <a:xfrm>
                <a:off x="2665339" y="3423840"/>
                <a:ext cx="466541" cy="730423"/>
              </a:xfrm>
              <a:prstGeom prst="straightConnector1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/>
              <p:cNvCxnSpPr>
                <a:stCxn id="21" idx="2"/>
              </p:cNvCxnSpPr>
              <p:nvPr/>
            </p:nvCxnSpPr>
            <p:spPr>
              <a:xfrm flipH="1" flipV="1">
                <a:off x="1733866" y="4055141"/>
                <a:ext cx="1335583" cy="259796"/>
              </a:xfrm>
              <a:prstGeom prst="straightConnector1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/>
              <p:cNvCxnSpPr>
                <a:stCxn id="23" idx="1"/>
                <a:endCxn id="21" idx="5"/>
              </p:cNvCxnSpPr>
              <p:nvPr/>
            </p:nvCxnSpPr>
            <p:spPr>
              <a:xfrm flipH="1" flipV="1">
                <a:off x="3433326" y="4475611"/>
                <a:ext cx="650125" cy="538634"/>
              </a:xfrm>
              <a:prstGeom prst="straightConnector1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/>
              <p:cNvCxnSpPr>
                <a:endCxn id="26" idx="1"/>
              </p:cNvCxnSpPr>
              <p:nvPr/>
            </p:nvCxnSpPr>
            <p:spPr>
              <a:xfrm>
                <a:off x="2743820" y="3275227"/>
                <a:ext cx="2162108" cy="553272"/>
              </a:xfrm>
              <a:prstGeom prst="straightConnector1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/>
              <p:cNvCxnSpPr>
                <a:endCxn id="22" idx="1"/>
              </p:cNvCxnSpPr>
              <p:nvPr/>
            </p:nvCxnSpPr>
            <p:spPr>
              <a:xfrm>
                <a:off x="1675328" y="4209609"/>
                <a:ext cx="475411" cy="735251"/>
              </a:xfrm>
              <a:prstGeom prst="straightConnector1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/>
              <p:cNvCxnSpPr>
                <a:stCxn id="22" idx="4"/>
                <a:endCxn id="24" idx="1"/>
              </p:cNvCxnSpPr>
              <p:nvPr/>
            </p:nvCxnSpPr>
            <p:spPr>
              <a:xfrm>
                <a:off x="2301462" y="5332761"/>
                <a:ext cx="404110" cy="545663"/>
              </a:xfrm>
              <a:prstGeom prst="straightConnector1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/>
              <p:cNvCxnSpPr>
                <a:stCxn id="22" idx="5"/>
                <a:endCxn id="25" idx="1"/>
              </p:cNvCxnSpPr>
              <p:nvPr/>
            </p:nvCxnSpPr>
            <p:spPr>
              <a:xfrm>
                <a:off x="2452185" y="5266208"/>
                <a:ext cx="1204958" cy="635543"/>
              </a:xfrm>
              <a:prstGeom prst="straightConnector1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/>
              <p:cNvCxnSpPr>
                <a:stCxn id="23" idx="4"/>
                <a:endCxn id="25" idx="7"/>
              </p:cNvCxnSpPr>
              <p:nvPr/>
            </p:nvCxnSpPr>
            <p:spPr>
              <a:xfrm flipH="1">
                <a:off x="3958589" y="5402146"/>
                <a:ext cx="275585" cy="499605"/>
              </a:xfrm>
              <a:prstGeom prst="straightConnector1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Arrow Connector 26"/>
              <p:cNvCxnSpPr>
                <a:stCxn id="23" idx="3"/>
                <a:endCxn id="24" idx="6"/>
              </p:cNvCxnSpPr>
              <p:nvPr/>
            </p:nvCxnSpPr>
            <p:spPr>
              <a:xfrm flipH="1">
                <a:off x="3069449" y="5335593"/>
                <a:ext cx="1014002" cy="703505"/>
              </a:xfrm>
              <a:prstGeom prst="straightConnector1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/>
              <p:cNvCxnSpPr>
                <a:stCxn id="23" idx="7"/>
                <a:endCxn id="26" idx="3"/>
              </p:cNvCxnSpPr>
              <p:nvPr/>
            </p:nvCxnSpPr>
            <p:spPr>
              <a:xfrm flipV="1">
                <a:off x="4384897" y="4149847"/>
                <a:ext cx="521031" cy="864398"/>
              </a:xfrm>
              <a:prstGeom prst="straightConnector1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9" name="TextBox 28"/>
          <p:cNvSpPr txBox="1"/>
          <p:nvPr/>
        </p:nvSpPr>
        <p:spPr>
          <a:xfrm>
            <a:off x="9027767" y="5199663"/>
            <a:ext cx="91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Q1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9585281" y="4402940"/>
            <a:ext cx="91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Q2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0256612" y="3245471"/>
            <a:ext cx="91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Q3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0548826" y="5281362"/>
            <a:ext cx="91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Q4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1" y="717630"/>
            <a:ext cx="3576576" cy="1867382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007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</a:t>
            </a:r>
            <a:r>
              <a:rPr lang="en-US" altLang="zh-CN" dirty="0" smtClean="0"/>
              <a:t>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Introduction</a:t>
            </a:r>
          </a:p>
          <a:p>
            <a:r>
              <a:rPr lang="en-US" altLang="zh-CN" dirty="0" smtClean="0"/>
              <a:t>Objectives</a:t>
            </a:r>
          </a:p>
          <a:p>
            <a:r>
              <a:rPr lang="en-US" altLang="zh-CN" dirty="0" smtClean="0"/>
              <a:t>Undirected Graph</a:t>
            </a:r>
          </a:p>
          <a:p>
            <a:pPr lvl="1"/>
            <a:r>
              <a:rPr lang="en-US" altLang="zh-CN" dirty="0" smtClean="0"/>
              <a:t>Triangle-finding(MPI)</a:t>
            </a:r>
          </a:p>
          <a:p>
            <a:pPr lvl="1"/>
            <a:r>
              <a:rPr lang="en-US" altLang="zh-CN" dirty="0" smtClean="0"/>
              <a:t>Quadrilateral-finding(MPI)</a:t>
            </a:r>
          </a:p>
          <a:p>
            <a:pPr lvl="1"/>
            <a:r>
              <a:rPr lang="en-US" altLang="zh-CN" dirty="0" smtClean="0"/>
              <a:t>Spark-based</a:t>
            </a:r>
            <a:r>
              <a:rPr lang="zh-CN" altLang="en-US" dirty="0" smtClean="0"/>
              <a:t> </a:t>
            </a:r>
            <a:r>
              <a:rPr lang="en-US" altLang="zh-CN" dirty="0" smtClean="0"/>
              <a:t>Solution</a:t>
            </a:r>
          </a:p>
          <a:p>
            <a:r>
              <a:rPr lang="en-US" altLang="zh-CN" dirty="0" smtClean="0">
                <a:solidFill>
                  <a:srgbClr val="FF0000"/>
                </a:solidFill>
              </a:rPr>
              <a:t>Directed Graph</a:t>
            </a:r>
          </a:p>
          <a:p>
            <a:r>
              <a:rPr lang="en-US" altLang="zh-CN" dirty="0" smtClean="0"/>
              <a:t>Conclusion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6279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Directed Triangle-finding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 smtClean="0"/>
              <a:t>I</a:t>
            </a:r>
            <a:r>
              <a:rPr lang="en-US" sz="3200" dirty="0" smtClean="0"/>
              <a:t>dea: use </a:t>
            </a:r>
            <a:r>
              <a:rPr lang="en-US" sz="3200" dirty="0" smtClean="0">
                <a:solidFill>
                  <a:srgbClr val="FF0000"/>
                </a:solidFill>
              </a:rPr>
              <a:t>three nested loops </a:t>
            </a:r>
            <a:r>
              <a:rPr lang="en-US" sz="3200" dirty="0" smtClean="0"/>
              <a:t>to consider every triplet (</a:t>
            </a:r>
            <a:r>
              <a:rPr lang="en-US" sz="3200" dirty="0" err="1" smtClean="0"/>
              <a:t>i</a:t>
            </a:r>
            <a:r>
              <a:rPr lang="en-US" sz="3200" dirty="0" smtClean="0"/>
              <a:t>, j, k) and check ( </a:t>
            </a:r>
            <a:r>
              <a:rPr lang="en-US" sz="3200" dirty="0" err="1" smtClean="0"/>
              <a:t>i</a:t>
            </a:r>
            <a:r>
              <a:rPr lang="en-US" sz="3200" dirty="0" smtClean="0"/>
              <a:t> </a:t>
            </a:r>
            <a:r>
              <a:rPr lang="en-US" sz="3200" dirty="0" smtClean="0">
                <a:sym typeface="Wingdings"/>
              </a:rPr>
              <a:t></a:t>
            </a:r>
            <a:r>
              <a:rPr lang="en-US" sz="3200" dirty="0" smtClean="0"/>
              <a:t> j, j </a:t>
            </a:r>
            <a:r>
              <a:rPr lang="en-US" sz="3200" dirty="0" smtClean="0">
                <a:sym typeface="Wingdings"/>
              </a:rPr>
              <a:t> </a:t>
            </a:r>
            <a:r>
              <a:rPr lang="en-US" sz="3200" dirty="0" smtClean="0"/>
              <a:t>k , k </a:t>
            </a:r>
            <a:r>
              <a:rPr lang="en-US" sz="3200" dirty="0" smtClean="0">
                <a:sym typeface="Wingdings"/>
              </a:rPr>
              <a:t></a:t>
            </a:r>
            <a:r>
              <a:rPr lang="en-US" sz="3200" dirty="0" smtClean="0"/>
              <a:t> </a:t>
            </a:r>
            <a:r>
              <a:rPr lang="en-US" sz="3200" dirty="0" err="1" smtClean="0"/>
              <a:t>i</a:t>
            </a:r>
            <a:r>
              <a:rPr lang="en-US" sz="3200" dirty="0" smtClean="0"/>
              <a:t>)</a:t>
            </a:r>
          </a:p>
          <a:p>
            <a:endParaRPr lang="en-US" sz="3200" dirty="0" smtClean="0"/>
          </a:p>
          <a:p>
            <a:r>
              <a:rPr lang="en-US" sz="3200" dirty="0" smtClean="0"/>
              <a:t>In case of </a:t>
            </a:r>
            <a:r>
              <a:rPr lang="en-US" sz="3200" b="1" dirty="0" smtClean="0"/>
              <a:t>directed graph</a:t>
            </a:r>
            <a:r>
              <a:rPr lang="en-US" sz="3200" dirty="0" smtClean="0"/>
              <a:t>, the number of permutation would be 3 (as order of nodes becomes relevant). Hence in this case the total number of triangles will be obtained by dividing total count by 3.</a:t>
            </a: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1663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smtClean="0"/>
              <a:t>25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AA3E832B-C332-4D42-B6A7-9B67CC18B3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4459" y="215152"/>
            <a:ext cx="11719112" cy="6858000"/>
          </a:xfrm>
        </p:spPr>
        <p:txBody>
          <a:bodyPr>
            <a:normAutofit fontScale="92500" lnSpcReduction="10000"/>
          </a:bodyPr>
          <a:lstStyle/>
          <a:p>
            <a:pPr marL="0" indent="0" fontAlgn="base">
              <a:buNone/>
            </a:pPr>
            <a:r>
              <a:rPr lang="en-US" sz="3500" dirty="0"/>
              <a:t>def </a:t>
            </a:r>
            <a:r>
              <a:rPr lang="en-US" sz="3500" dirty="0" err="1"/>
              <a:t>countTriangle</a:t>
            </a:r>
            <a:r>
              <a:rPr lang="en-US" sz="3500" dirty="0"/>
              <a:t>(g, </a:t>
            </a:r>
            <a:r>
              <a:rPr lang="en-US" sz="3500" dirty="0" err="1"/>
              <a:t>isDirected</a:t>
            </a:r>
            <a:r>
              <a:rPr lang="en-US" sz="3500" dirty="0"/>
              <a:t>): </a:t>
            </a:r>
          </a:p>
          <a:p>
            <a:pPr marL="0" indent="0" fontAlgn="base">
              <a:buNone/>
            </a:pPr>
            <a:r>
              <a:rPr lang="en-US" sz="3500" dirty="0"/>
              <a:t>    nodes = </a:t>
            </a:r>
            <a:r>
              <a:rPr lang="en-US" sz="3500" dirty="0" err="1"/>
              <a:t>len</a:t>
            </a:r>
            <a:r>
              <a:rPr lang="en-US" sz="3500" dirty="0"/>
              <a:t>(g) </a:t>
            </a:r>
          </a:p>
          <a:p>
            <a:pPr marL="0" indent="0" fontAlgn="base">
              <a:buNone/>
            </a:pPr>
            <a:r>
              <a:rPr lang="en-US" sz="3500" dirty="0"/>
              <a:t>    </a:t>
            </a:r>
            <a:r>
              <a:rPr lang="en-US" sz="3500" dirty="0" err="1"/>
              <a:t>count_Triangle</a:t>
            </a:r>
            <a:r>
              <a:rPr lang="en-US" sz="3500" dirty="0"/>
              <a:t> = 0 #Initialize result </a:t>
            </a:r>
          </a:p>
          <a:p>
            <a:pPr marL="0" indent="0" fontAlgn="base">
              <a:buNone/>
            </a:pPr>
            <a:r>
              <a:rPr lang="en-US" sz="3500" dirty="0"/>
              <a:t>    # Consider every possible triplet of edges in graph </a:t>
            </a:r>
          </a:p>
          <a:p>
            <a:pPr marL="0" indent="0" fontAlgn="base">
              <a:buNone/>
            </a:pPr>
            <a:r>
              <a:rPr lang="en-US" sz="3500" dirty="0"/>
              <a:t>    for </a:t>
            </a:r>
            <a:r>
              <a:rPr lang="en-US" sz="3500" dirty="0" err="1"/>
              <a:t>i</a:t>
            </a:r>
            <a:r>
              <a:rPr lang="en-US" sz="3500" dirty="0"/>
              <a:t> in range(nodes): </a:t>
            </a:r>
          </a:p>
          <a:p>
            <a:pPr marL="0" indent="0" fontAlgn="base">
              <a:buNone/>
            </a:pPr>
            <a:r>
              <a:rPr lang="en-US" sz="3500" dirty="0"/>
              <a:t>        for j in range(nodes): </a:t>
            </a:r>
          </a:p>
          <a:p>
            <a:pPr marL="0" indent="0" fontAlgn="base">
              <a:buNone/>
            </a:pPr>
            <a:r>
              <a:rPr lang="en-US" sz="3500" dirty="0"/>
              <a:t>            for k in range(nodes): </a:t>
            </a:r>
          </a:p>
          <a:p>
            <a:pPr marL="0" indent="0" fontAlgn="base">
              <a:buNone/>
            </a:pPr>
            <a:r>
              <a:rPr lang="en-US" sz="3500" dirty="0"/>
              <a:t>                # check the triplet if it satisfies the condition </a:t>
            </a:r>
          </a:p>
          <a:p>
            <a:pPr marL="0" indent="0" fontAlgn="base">
              <a:buNone/>
            </a:pPr>
            <a:r>
              <a:rPr lang="en-US" sz="3500" dirty="0"/>
              <a:t>                if( </a:t>
            </a:r>
            <a:r>
              <a:rPr lang="en-US" sz="3500" dirty="0" err="1"/>
              <a:t>i</a:t>
            </a:r>
            <a:r>
              <a:rPr lang="en-US" sz="3500" dirty="0"/>
              <a:t>!=j and </a:t>
            </a:r>
            <a:r>
              <a:rPr lang="en-US" sz="3500" dirty="0" err="1"/>
              <a:t>i</a:t>
            </a:r>
            <a:r>
              <a:rPr lang="en-US" sz="3500" dirty="0"/>
              <a:t> !=k and j !=k and </a:t>
            </a:r>
            <a:r>
              <a:rPr lang="en-US" sz="3500" dirty="0" smtClean="0"/>
              <a:t>g[</a:t>
            </a:r>
            <a:r>
              <a:rPr lang="en-US" sz="3500" dirty="0" err="1" smtClean="0"/>
              <a:t>i</a:t>
            </a:r>
            <a:r>
              <a:rPr lang="en-US" sz="3500" dirty="0"/>
              <a:t>][j] and g[j][k] and g[k][</a:t>
            </a:r>
            <a:r>
              <a:rPr lang="en-US" sz="3500" dirty="0" err="1"/>
              <a:t>i</a:t>
            </a:r>
            <a:r>
              <a:rPr lang="en-US" sz="3500" dirty="0"/>
              <a:t>]): </a:t>
            </a:r>
          </a:p>
          <a:p>
            <a:pPr marL="0" indent="0" fontAlgn="base">
              <a:buNone/>
            </a:pPr>
            <a:r>
              <a:rPr lang="en-US" sz="3500" dirty="0"/>
              <a:t>                    </a:t>
            </a:r>
            <a:r>
              <a:rPr lang="en-US" sz="3500" dirty="0" err="1"/>
              <a:t>count_Triangle</a:t>
            </a:r>
            <a:r>
              <a:rPr lang="en-US" sz="3500" dirty="0"/>
              <a:t> += 1</a:t>
            </a:r>
          </a:p>
          <a:p>
            <a:pPr marL="0" indent="0" fontAlgn="base">
              <a:buNone/>
            </a:pPr>
            <a:r>
              <a:rPr lang="en-US" sz="3500" dirty="0"/>
              <a:t>    # if graph is directed , division is done by 3 </a:t>
            </a:r>
          </a:p>
          <a:p>
            <a:pPr marL="0" indent="0" fontAlgn="base">
              <a:buNone/>
            </a:pPr>
            <a:r>
              <a:rPr lang="en-US" sz="3500" dirty="0"/>
              <a:t>    # else division by 6 is done </a:t>
            </a:r>
          </a:p>
          <a:p>
            <a:pPr marL="0" indent="0" fontAlgn="base">
              <a:buNone/>
            </a:pPr>
            <a:r>
              <a:rPr lang="en-US" sz="3500" dirty="0"/>
              <a:t>    return </a:t>
            </a:r>
            <a:r>
              <a:rPr lang="en-US" sz="3500" dirty="0" err="1"/>
              <a:t>count_Triangle</a:t>
            </a:r>
            <a:r>
              <a:rPr lang="en-US" sz="3500" dirty="0"/>
              <a:t>/3 if </a:t>
            </a:r>
            <a:r>
              <a:rPr lang="en-US" sz="3500" dirty="0" err="1"/>
              <a:t>isDirected</a:t>
            </a:r>
            <a:r>
              <a:rPr lang="en-US" sz="3500" dirty="0"/>
              <a:t> else </a:t>
            </a:r>
            <a:r>
              <a:rPr lang="en-US" sz="3500" dirty="0" err="1"/>
              <a:t>count_Triangle</a:t>
            </a:r>
            <a:r>
              <a:rPr lang="en-US" sz="3500" dirty="0"/>
              <a:t>/6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630139" y="2295918"/>
            <a:ext cx="10723659" cy="1521854"/>
          </a:xfrm>
          <a:prstGeom prst="rect">
            <a:avLst/>
          </a:prstGeom>
          <a:solidFill>
            <a:srgbClr val="FF0000">
              <a:alpha val="15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30140" y="3817772"/>
            <a:ext cx="10723659" cy="1089894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630139" y="6330498"/>
            <a:ext cx="10723659" cy="527502"/>
          </a:xfrm>
          <a:prstGeom prst="rect">
            <a:avLst/>
          </a:prstGeom>
          <a:solidFill>
            <a:schemeClr val="accent1">
              <a:alpha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931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Directed Triangle-finding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Results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smtClean="0"/>
              <a:t>26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688680D0-ECBD-3041-B2CA-32C333A1F0CD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0" y="1825625"/>
            <a:ext cx="10515600" cy="35763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Dataset:  Stanford Large Network Dataset Collection</a:t>
            </a:r>
          </a:p>
          <a:p>
            <a:pPr marL="0" indent="0">
              <a:buNone/>
            </a:pPr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://snap.stanford.edu/data</a:t>
            </a:r>
            <a:r>
              <a:rPr lang="en-US" dirty="0" smtClean="0">
                <a:hlinkClick r:id="rId2"/>
              </a:rPr>
              <a:t>/</a:t>
            </a:r>
            <a:endParaRPr lang="en-US" dirty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Running time: 20.438576s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127322" y="3044143"/>
            <a:ext cx="11910350" cy="1481559"/>
            <a:chOff x="863600" y="3187700"/>
            <a:chExt cx="10058400" cy="1023515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3600" y="3187700"/>
              <a:ext cx="10058400" cy="451651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3600" y="3613807"/>
              <a:ext cx="10058400" cy="5974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43865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Spark</a:t>
            </a:r>
            <a:r>
              <a:rPr lang="en-US" altLang="zh-CN" dirty="0" smtClean="0"/>
              <a:t>-b</a:t>
            </a:r>
            <a:r>
              <a:rPr lang="en-US" dirty="0" smtClean="0"/>
              <a:t>ased Directed Triangle-finding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smtClean="0"/>
              <a:t>27</a:t>
            </a:fld>
            <a:endParaRPr lang="en-US" dirty="0"/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6910432"/>
              </p:ext>
            </p:extLst>
          </p:nvPr>
        </p:nvGraphicFramePr>
        <p:xfrm>
          <a:off x="5701177" y="2085719"/>
          <a:ext cx="4795702" cy="27987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97851"/>
                <a:gridCol w="2397851"/>
              </a:tblGrid>
              <a:tr h="69969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 smtClean="0"/>
                        <a:t>X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 smtClean="0"/>
                        <a:t>Y</a:t>
                      </a:r>
                      <a:endParaRPr lang="en-US" sz="2800" dirty="0"/>
                    </a:p>
                  </a:txBody>
                  <a:tcPr/>
                </a:tc>
              </a:tr>
              <a:tr h="69969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 smtClean="0"/>
                        <a:t>1,2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 smtClean="0"/>
                        <a:t>2,1</a:t>
                      </a:r>
                      <a:endParaRPr lang="en-US" sz="2800" dirty="0"/>
                    </a:p>
                  </a:txBody>
                  <a:tcPr/>
                </a:tc>
              </a:tr>
              <a:tr h="69969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 smtClean="0"/>
                        <a:t>2,3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 smtClean="0"/>
                        <a:t>3,2</a:t>
                      </a:r>
                      <a:endParaRPr lang="en-US" sz="2800" dirty="0"/>
                    </a:p>
                  </a:txBody>
                  <a:tcPr/>
                </a:tc>
              </a:tr>
              <a:tr h="69969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 smtClean="0"/>
                        <a:t>3,1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 smtClean="0"/>
                        <a:t>1,3</a:t>
                      </a:r>
                      <a:endParaRPr lang="en-US" sz="2800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25" name="Group 24"/>
          <p:cNvGrpSpPr/>
          <p:nvPr/>
        </p:nvGrpSpPr>
        <p:grpSpPr>
          <a:xfrm>
            <a:off x="1201950" y="2135303"/>
            <a:ext cx="2860761" cy="2670119"/>
            <a:chOff x="6202216" y="2609866"/>
            <a:chExt cx="2860761" cy="2670119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xmlns="" id="{8B4C0210-E885-F84C-A80E-737DC4B7B71D}"/>
                </a:ext>
              </a:extLst>
            </p:cNvPr>
            <p:cNvSpPr/>
            <p:nvPr/>
          </p:nvSpPr>
          <p:spPr>
            <a:xfrm>
              <a:off x="8202706" y="4320988"/>
              <a:ext cx="860271" cy="80659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3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xmlns="" id="{19ED8566-E3BB-2B45-A811-8B6E40D69109}"/>
                </a:ext>
              </a:extLst>
            </p:cNvPr>
            <p:cNvCxnSpPr>
              <a:stCxn id="17" idx="3"/>
              <a:endCxn id="16" idx="0"/>
            </p:cNvCxnSpPr>
            <p:nvPr/>
          </p:nvCxnSpPr>
          <p:spPr>
            <a:xfrm flipH="1">
              <a:off x="6632352" y="3298340"/>
              <a:ext cx="575523" cy="1175048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xmlns="" id="{9D747137-16A5-E446-BCA6-D7C54D8B5E56}"/>
                </a:ext>
              </a:extLst>
            </p:cNvPr>
            <p:cNvCxnSpPr>
              <a:stCxn id="16" idx="6"/>
            </p:cNvCxnSpPr>
            <p:nvPr/>
          </p:nvCxnSpPr>
          <p:spPr>
            <a:xfrm flipV="1">
              <a:off x="7062487" y="4872942"/>
              <a:ext cx="1140219" cy="3745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xmlns="" id="{829AC996-C7E5-B344-A91C-C8E01B0C0600}"/>
                </a:ext>
              </a:extLst>
            </p:cNvPr>
            <p:cNvCxnSpPr>
              <a:endCxn id="8" idx="5"/>
            </p:cNvCxnSpPr>
            <p:nvPr/>
          </p:nvCxnSpPr>
          <p:spPr>
            <a:xfrm>
              <a:off x="8534401" y="4347882"/>
              <a:ext cx="402592" cy="66158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Oval 15">
              <a:extLst>
                <a:ext uri="{FF2B5EF4-FFF2-40B4-BE49-F238E27FC236}">
                  <a16:creationId xmlns:a16="http://schemas.microsoft.com/office/drawing/2014/main" xmlns="" id="{8B4C0210-E885-F84C-A80E-737DC4B7B71D}"/>
                </a:ext>
              </a:extLst>
            </p:cNvPr>
            <p:cNvSpPr/>
            <p:nvPr/>
          </p:nvSpPr>
          <p:spPr>
            <a:xfrm>
              <a:off x="6202216" y="4473388"/>
              <a:ext cx="860271" cy="80659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/>
                <a:t>2</a:t>
              </a:r>
              <a:endParaRPr lang="en-US" sz="2800" dirty="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xmlns="" id="{8B4C0210-E885-F84C-A80E-737DC4B7B71D}"/>
                </a:ext>
              </a:extLst>
            </p:cNvPr>
            <p:cNvSpPr/>
            <p:nvPr/>
          </p:nvSpPr>
          <p:spPr>
            <a:xfrm>
              <a:off x="7081891" y="2609866"/>
              <a:ext cx="860271" cy="80659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/>
                <a:t>1</a:t>
              </a:r>
              <a:endParaRPr lang="en-US" sz="2800" dirty="0"/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xmlns="" id="{9D747137-16A5-E446-BCA6-D7C54D8B5E56}"/>
                </a:ext>
              </a:extLst>
            </p:cNvPr>
            <p:cNvCxnSpPr>
              <a:stCxn id="8" idx="0"/>
              <a:endCxn id="17" idx="5"/>
            </p:cNvCxnSpPr>
            <p:nvPr/>
          </p:nvCxnSpPr>
          <p:spPr>
            <a:xfrm flipH="1" flipV="1">
              <a:off x="7816178" y="3298340"/>
              <a:ext cx="816664" cy="1022648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80915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Spark Based Directed Triangle-finding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smtClean="0"/>
              <a:t>28</a:t>
            </a:fld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5486424"/>
              </p:ext>
            </p:extLst>
          </p:nvPr>
        </p:nvGraphicFramePr>
        <p:xfrm>
          <a:off x="412830" y="1836193"/>
          <a:ext cx="11366340" cy="33912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41585"/>
                <a:gridCol w="2367025"/>
                <a:gridCol w="2754774"/>
                <a:gridCol w="3402956"/>
              </a:tblGrid>
              <a:tr h="872283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Z = Join( X, Y) 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A = map(Z) 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B = map(X) 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join(A, B) </a:t>
                      </a:r>
                      <a:endParaRPr lang="en-US" sz="2800" dirty="0"/>
                    </a:p>
                  </a:txBody>
                  <a:tcPr/>
                </a:tc>
              </a:tr>
              <a:tr h="776979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1: (2 , 3) 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(2 , 3): 1 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(1 , 2): 0 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 smtClean="0"/>
                        <a:t>(2, 3): [1, 0]</a:t>
                      </a:r>
                    </a:p>
                  </a:txBody>
                  <a:tcPr/>
                </a:tc>
              </a:tr>
              <a:tr h="797115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2: (3 , 1) 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(3 , 1): 2 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(2 , 3): 0 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(3, 1): [2, 0] </a:t>
                      </a:r>
                      <a:endParaRPr lang="en-US" sz="2800" dirty="0"/>
                    </a:p>
                  </a:txBody>
                  <a:tcPr/>
                </a:tc>
              </a:tr>
              <a:tr h="726499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3: (1 , 2) 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(1 , 2): 3 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(3 , 1): 0 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 smtClean="0"/>
                        <a:t>(1, 2): [3, 0]</a:t>
                      </a:r>
                    </a:p>
                    <a:p>
                      <a:pPr algn="ctr"/>
                      <a:endParaRPr lang="en-US" sz="28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82720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 smtClean="0"/>
              <a:t>Most</a:t>
            </a:r>
            <a:r>
              <a:rPr lang="zh-CN" altLang="en-US" sz="2800" dirty="0" smtClean="0"/>
              <a:t> </a:t>
            </a:r>
            <a:r>
              <a:rPr lang="en-US" altLang="zh-CN" sz="2800" dirty="0"/>
              <a:t>p</a:t>
            </a:r>
            <a:r>
              <a:rPr lang="en-US" altLang="zh-CN" sz="2800" dirty="0" smtClean="0"/>
              <a:t>eople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interact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with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each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other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via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social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media.</a:t>
            </a:r>
            <a:endParaRPr lang="en-US" sz="28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664" y="2604519"/>
            <a:ext cx="6039679" cy="2975122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0425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</a:t>
            </a:r>
            <a:r>
              <a:rPr lang="en-US" altLang="zh-CN" dirty="0" smtClean="0"/>
              <a:t>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Introduction</a:t>
            </a:r>
          </a:p>
          <a:p>
            <a:r>
              <a:rPr lang="en-US" altLang="zh-CN" dirty="0" smtClean="0"/>
              <a:t>Objectives</a:t>
            </a:r>
          </a:p>
          <a:p>
            <a:r>
              <a:rPr lang="en-US" altLang="zh-CN" dirty="0" smtClean="0"/>
              <a:t>Undirected Graph</a:t>
            </a:r>
          </a:p>
          <a:p>
            <a:pPr lvl="1"/>
            <a:r>
              <a:rPr lang="en-US" altLang="zh-CN" dirty="0" smtClean="0"/>
              <a:t>Triangle-finding(MPI)</a:t>
            </a:r>
          </a:p>
          <a:p>
            <a:pPr lvl="1"/>
            <a:r>
              <a:rPr lang="en-US" altLang="zh-CN" dirty="0" smtClean="0"/>
              <a:t>Quadrilateral-finding(MPI)</a:t>
            </a:r>
          </a:p>
          <a:p>
            <a:pPr lvl="1"/>
            <a:r>
              <a:rPr lang="en-US" altLang="zh-CN" dirty="0" smtClean="0"/>
              <a:t>Spark-based</a:t>
            </a:r>
            <a:r>
              <a:rPr lang="zh-CN" altLang="en-US" dirty="0" smtClean="0"/>
              <a:t> </a:t>
            </a:r>
            <a:r>
              <a:rPr lang="en-US" altLang="zh-CN" dirty="0" smtClean="0"/>
              <a:t>Solution</a:t>
            </a:r>
          </a:p>
          <a:p>
            <a:r>
              <a:rPr lang="en-US" altLang="zh-CN" dirty="0" smtClean="0"/>
              <a:t>Directed Graph</a:t>
            </a:r>
          </a:p>
          <a:p>
            <a:r>
              <a:rPr lang="en-US" altLang="zh-CN" dirty="0" smtClean="0">
                <a:solidFill>
                  <a:srgbClr val="FF0000"/>
                </a:solidFill>
              </a:rPr>
              <a:t>Conclusion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7461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>
                <a:solidFill>
                  <a:schemeClr val="accent6">
                    <a:lumMod val="75000"/>
                  </a:schemeClr>
                </a:solidFill>
              </a:rPr>
              <a:t>MPI-based 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</a:rPr>
              <a:t>u</a:t>
            </a:r>
            <a:r>
              <a:rPr lang="en-US" altLang="zh-CN" dirty="0" smtClean="0">
                <a:solidFill>
                  <a:schemeClr val="accent6">
                    <a:lumMod val="75000"/>
                  </a:schemeClr>
                </a:solidFill>
              </a:rPr>
              <a:t>ndirected triangle finding algorithm requires input edge files to be ordered.</a:t>
            </a:r>
          </a:p>
          <a:p>
            <a:endParaRPr lang="en-US" altLang="zh-CN" dirty="0" smtClean="0"/>
          </a:p>
          <a:p>
            <a:r>
              <a:rPr lang="en-US" altLang="zh-CN" dirty="0" smtClean="0">
                <a:solidFill>
                  <a:schemeClr val="accent1">
                    <a:lumMod val="50000"/>
                  </a:schemeClr>
                </a:solidFill>
              </a:rPr>
              <a:t>MPI-based methods split large files into smaller ones; while Spark-based methods use the original input files.</a:t>
            </a:r>
          </a:p>
          <a:p>
            <a:endParaRPr lang="en-US" altLang="zh-CN" dirty="0" smtClean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altLang="zh-CN" dirty="0" smtClean="0">
                <a:solidFill>
                  <a:srgbClr val="7030A0"/>
                </a:solidFill>
              </a:rPr>
              <a:t>Directed triangle finding is more difficult and time-consuming than undirected</a:t>
            </a:r>
            <a:r>
              <a:rPr lang="zh-CN" altLang="en-US" dirty="0" smtClean="0">
                <a:solidFill>
                  <a:srgbClr val="7030A0"/>
                </a:solidFill>
              </a:rPr>
              <a:t> </a:t>
            </a:r>
            <a:r>
              <a:rPr lang="en-US" altLang="zh-CN" dirty="0" smtClean="0">
                <a:solidFill>
                  <a:srgbClr val="7030A0"/>
                </a:solidFill>
              </a:rPr>
              <a:t>triangle</a:t>
            </a:r>
            <a:r>
              <a:rPr lang="zh-CN" altLang="en-US" dirty="0" smtClean="0">
                <a:solidFill>
                  <a:srgbClr val="7030A0"/>
                </a:solidFill>
              </a:rPr>
              <a:t> </a:t>
            </a:r>
            <a:r>
              <a:rPr lang="en-US" altLang="zh-CN" dirty="0" smtClean="0">
                <a:solidFill>
                  <a:srgbClr val="7030A0"/>
                </a:solidFill>
              </a:rPr>
              <a:t>finding.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1412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82938" y="1825625"/>
            <a:ext cx="10026124" cy="435133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58584" y="6392636"/>
            <a:ext cx="108911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Picture adopted from </a:t>
            </a:r>
            <a:r>
              <a:rPr lang="en-US" sz="1400" dirty="0">
                <a:hlinkClick r:id="rId3"/>
              </a:rPr>
              <a:t>https://knowyourteam.com/blog/2017/08/28/the-9-questions-that-uncover-the-most-surprising-feedback-from-employees</a:t>
            </a:r>
            <a:r>
              <a:rPr lang="en-US" sz="1400" dirty="0" smtClean="0">
                <a:hlinkClick r:id="rId3"/>
              </a:rPr>
              <a:t>/</a:t>
            </a:r>
            <a:endParaRPr lang="en-US" sz="14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057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Social</a:t>
            </a:r>
            <a:r>
              <a:rPr lang="zh-CN" altLang="en-US" dirty="0" smtClean="0"/>
              <a:t> </a:t>
            </a:r>
            <a:r>
              <a:rPr lang="en-US" altLang="zh-CN" dirty="0" smtClean="0"/>
              <a:t>Network</a:t>
            </a:r>
            <a:r>
              <a:rPr lang="zh-CN" altLang="en-US" dirty="0" smtClean="0"/>
              <a:t> </a:t>
            </a:r>
            <a:r>
              <a:rPr lang="en-US" altLang="zh-CN" dirty="0" smtClean="0"/>
              <a:t>as</a:t>
            </a:r>
            <a:r>
              <a:rPr lang="zh-CN" altLang="en-US" dirty="0" smtClean="0"/>
              <a:t> </a:t>
            </a:r>
            <a:r>
              <a:rPr lang="en-US" altLang="zh-CN" dirty="0" smtClean="0"/>
              <a:t>Graph</a:t>
            </a:r>
            <a:endParaRPr lang="en-US" dirty="0"/>
          </a:p>
        </p:txBody>
      </p:sp>
      <p:pic>
        <p:nvPicPr>
          <p:cNvPr id="4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3274" y="1812590"/>
            <a:ext cx="4031680" cy="3317875"/>
          </a:xfrm>
          <a:prstGeom prst="rect">
            <a:avLst/>
          </a:prstGeom>
        </p:spPr>
      </p:pic>
      <p:sp>
        <p:nvSpPr>
          <p:cNvPr id="5" name="Right Arrow 4"/>
          <p:cNvSpPr/>
          <p:nvPr/>
        </p:nvSpPr>
        <p:spPr>
          <a:xfrm>
            <a:off x="5422054" y="3032000"/>
            <a:ext cx="978408" cy="484632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7562" y="1938771"/>
            <a:ext cx="4884210" cy="310927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458954" y="5311549"/>
            <a:ext cx="9469900" cy="41535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</a:rPr>
              <a:t>Finding triangles can help identify users’ social circle!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87830" y="6389361"/>
            <a:ext cx="113973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Picture adopted from </a:t>
            </a:r>
            <a:r>
              <a:rPr lang="en-US" dirty="0" smtClean="0">
                <a:hlinkClick r:id="rId4"/>
              </a:rPr>
              <a:t>https</a:t>
            </a:r>
            <a:r>
              <a:rPr lang="en-US" dirty="0">
                <a:hlinkClick r:id="rId4"/>
              </a:rPr>
              <a:t>://</a:t>
            </a:r>
            <a:r>
              <a:rPr lang="en-US" dirty="0" smtClean="0">
                <a:hlinkClick r:id="rId4"/>
              </a:rPr>
              <a:t>www.chilemedia.com/social-media/social/</a:t>
            </a:r>
            <a:r>
              <a:rPr lang="en-US" dirty="0" smtClean="0"/>
              <a:t>,</a:t>
            </a:r>
            <a:r>
              <a:rPr lang="en-US" dirty="0"/>
              <a:t> </a:t>
            </a:r>
            <a:r>
              <a:rPr lang="en-US" dirty="0" smtClean="0">
                <a:hlinkClick r:id="rId5"/>
              </a:rPr>
              <a:t>https</a:t>
            </a:r>
            <a:r>
              <a:rPr lang="en-US" dirty="0">
                <a:hlinkClick r:id="rId5"/>
              </a:rPr>
              <a:t>://</a:t>
            </a:r>
            <a:r>
              <a:rPr lang="en-US" dirty="0" smtClean="0">
                <a:hlinkClick r:id="rId5"/>
              </a:rPr>
              <a:t>skymind.ai/wiki/graph-analysis</a:t>
            </a:r>
            <a:endParaRPr lang="en-US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6882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Graph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Triangle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Graph:</a:t>
            </a:r>
            <a:r>
              <a:rPr lang="zh-CN" altLang="en-US" dirty="0" smtClean="0"/>
              <a:t> 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Model</a:t>
            </a:r>
            <a:r>
              <a:rPr lang="zh-CN" altLang="en-US" dirty="0" smtClean="0"/>
              <a:t> </a:t>
            </a:r>
            <a:r>
              <a:rPr lang="en-US" altLang="zh-CN" dirty="0" smtClean="0"/>
              <a:t>interactions</a:t>
            </a:r>
            <a:r>
              <a:rPr lang="zh-CN" altLang="en-US" dirty="0" smtClean="0"/>
              <a:t> </a:t>
            </a:r>
            <a:r>
              <a:rPr lang="en-US" altLang="zh-CN" dirty="0" smtClean="0"/>
              <a:t>in</a:t>
            </a:r>
            <a:r>
              <a:rPr lang="zh-CN" altLang="en-US" dirty="0" smtClean="0"/>
              <a:t> </a:t>
            </a:r>
            <a:r>
              <a:rPr lang="en-US" altLang="zh-CN" dirty="0" smtClean="0"/>
              <a:t>various</a:t>
            </a:r>
            <a:r>
              <a:rPr lang="zh-CN" altLang="en-US" dirty="0" smtClean="0"/>
              <a:t> </a:t>
            </a:r>
            <a:r>
              <a:rPr lang="en-US" altLang="zh-CN" dirty="0" smtClean="0"/>
              <a:t>contexts,</a:t>
            </a:r>
            <a:r>
              <a:rPr lang="zh-CN" altLang="en-US" dirty="0" smtClean="0"/>
              <a:t> </a:t>
            </a:r>
            <a:r>
              <a:rPr lang="en-US" altLang="zh-CN" dirty="0" smtClean="0"/>
              <a:t>e.g.</a:t>
            </a:r>
            <a:r>
              <a:rPr lang="zh-CN" altLang="en-US" dirty="0" smtClean="0"/>
              <a:t> </a:t>
            </a:r>
            <a:r>
              <a:rPr lang="en-US" altLang="zh-CN" dirty="0" smtClean="0"/>
              <a:t>social</a:t>
            </a:r>
            <a:r>
              <a:rPr lang="zh-CN" altLang="en-US" dirty="0" smtClean="0"/>
              <a:t> </a:t>
            </a:r>
            <a:r>
              <a:rPr lang="en-US" altLang="zh-CN" dirty="0" smtClean="0"/>
              <a:t>networks</a:t>
            </a:r>
          </a:p>
          <a:p>
            <a:pPr lvl="1"/>
            <a:r>
              <a:rPr lang="en-US" altLang="zh-CN" dirty="0" smtClean="0"/>
              <a:t>Assume graph is</a:t>
            </a:r>
            <a:r>
              <a:rPr lang="zh-CN" altLang="en-US" dirty="0" smtClean="0"/>
              <a:t> </a:t>
            </a:r>
            <a:r>
              <a:rPr lang="en-US" altLang="zh-CN" dirty="0" smtClean="0"/>
              <a:t>undirected</a:t>
            </a:r>
            <a:r>
              <a:rPr lang="zh-CN" altLang="en-US" dirty="0" smtClean="0"/>
              <a:t> </a:t>
            </a:r>
            <a:r>
              <a:rPr lang="en-US" altLang="zh-CN" dirty="0" smtClean="0"/>
              <a:t>without</a:t>
            </a:r>
            <a:r>
              <a:rPr lang="zh-CN" altLang="en-US" dirty="0" smtClean="0"/>
              <a:t> </a:t>
            </a:r>
            <a:r>
              <a:rPr lang="en-US" altLang="zh-CN" dirty="0" smtClean="0"/>
              <a:t>self-edges</a:t>
            </a:r>
            <a:r>
              <a:rPr lang="zh-CN" altLang="en-US" dirty="0" smtClean="0"/>
              <a:t> </a:t>
            </a:r>
            <a:endParaRPr lang="en-US" altLang="zh-CN" dirty="0" smtClean="0"/>
          </a:p>
          <a:p>
            <a:pPr lvl="1"/>
            <a:endParaRPr lang="en-US" altLang="zh-CN" dirty="0" smtClean="0"/>
          </a:p>
          <a:p>
            <a:r>
              <a:rPr lang="en-US" altLang="zh-CN" dirty="0" smtClean="0"/>
              <a:t>Triangle:</a:t>
            </a:r>
          </a:p>
          <a:p>
            <a:pPr lvl="1"/>
            <a:r>
              <a:rPr lang="en-US" altLang="zh-CN" dirty="0" smtClean="0"/>
              <a:t>Metrics to evaluate the complexity of graphs</a:t>
            </a:r>
          </a:p>
          <a:p>
            <a:pPr lvl="1"/>
            <a:r>
              <a:rPr lang="en-US" altLang="zh-CN" dirty="0" smtClean="0"/>
              <a:t>Useful in graph mining</a:t>
            </a:r>
          </a:p>
          <a:p>
            <a:pPr lvl="1"/>
            <a:endParaRPr lang="en-US" altLang="zh-CN" dirty="0" smtClean="0"/>
          </a:p>
          <a:p>
            <a:r>
              <a:rPr lang="en-US" altLang="zh-CN" dirty="0" smtClean="0"/>
              <a:t>Finding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Triangles is important in graph analysis.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220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</a:t>
            </a:r>
            <a:r>
              <a:rPr lang="en-US" altLang="zh-CN" dirty="0" smtClean="0"/>
              <a:t>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Introduction</a:t>
            </a:r>
          </a:p>
          <a:p>
            <a:r>
              <a:rPr lang="en-US" altLang="zh-CN" dirty="0" smtClean="0">
                <a:solidFill>
                  <a:srgbClr val="FF0000"/>
                </a:solidFill>
              </a:rPr>
              <a:t>Objectives</a:t>
            </a:r>
          </a:p>
          <a:p>
            <a:r>
              <a:rPr lang="en-US" altLang="zh-CN" dirty="0" smtClean="0"/>
              <a:t>Undirected Graph</a:t>
            </a:r>
          </a:p>
          <a:p>
            <a:pPr lvl="1"/>
            <a:r>
              <a:rPr lang="en-US" altLang="zh-CN" dirty="0" smtClean="0"/>
              <a:t>Triangle-finding(MPI)</a:t>
            </a:r>
          </a:p>
          <a:p>
            <a:pPr lvl="1"/>
            <a:r>
              <a:rPr lang="en-US" altLang="zh-CN" dirty="0" smtClean="0"/>
              <a:t>Quadrilateral-finding(MPI)</a:t>
            </a:r>
          </a:p>
          <a:p>
            <a:pPr lvl="1"/>
            <a:r>
              <a:rPr lang="en-US" altLang="zh-CN" dirty="0" smtClean="0"/>
              <a:t>Spark-based</a:t>
            </a:r>
            <a:r>
              <a:rPr lang="zh-CN" altLang="en-US" dirty="0" smtClean="0"/>
              <a:t> </a:t>
            </a:r>
            <a:r>
              <a:rPr lang="en-US" altLang="zh-CN" dirty="0" smtClean="0"/>
              <a:t>Solution</a:t>
            </a:r>
          </a:p>
          <a:p>
            <a:r>
              <a:rPr lang="en-US" altLang="zh-CN" dirty="0" smtClean="0"/>
              <a:t>Directed Graph</a:t>
            </a:r>
          </a:p>
          <a:p>
            <a:r>
              <a:rPr lang="en-US" altLang="zh-CN" dirty="0" smtClean="0"/>
              <a:t>Conclusion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0790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1) Design efficient algorithms (</a:t>
            </a:r>
            <a:r>
              <a:rPr lang="en-US" dirty="0" smtClean="0">
                <a:solidFill>
                  <a:srgbClr val="0070C0"/>
                </a:solidFill>
              </a:rPr>
              <a:t>MPI &amp; Spark</a:t>
            </a:r>
            <a:r>
              <a:rPr lang="en-US" dirty="0" smtClean="0"/>
              <a:t>) to count and identify </a:t>
            </a:r>
            <a:r>
              <a:rPr lang="en-US" dirty="0" smtClean="0">
                <a:solidFill>
                  <a:srgbClr val="FF0000"/>
                </a:solidFill>
              </a:rPr>
              <a:t>triangles</a:t>
            </a:r>
            <a:r>
              <a:rPr lang="en-US" dirty="0" smtClean="0"/>
              <a:t> in massive graphs with millions of nodes 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2)</a:t>
            </a:r>
            <a:r>
              <a:rPr lang="en-US" dirty="0"/>
              <a:t> </a:t>
            </a:r>
            <a:r>
              <a:rPr lang="en-US" dirty="0" smtClean="0"/>
              <a:t>Extend the algorithms (</a:t>
            </a:r>
            <a:r>
              <a:rPr lang="en-US" dirty="0" smtClean="0">
                <a:solidFill>
                  <a:srgbClr val="0070C0"/>
                </a:solidFill>
              </a:rPr>
              <a:t>MPI &amp; Spark</a:t>
            </a:r>
            <a:r>
              <a:rPr lang="en-US" dirty="0" smtClean="0"/>
              <a:t>) to identify </a:t>
            </a:r>
            <a:r>
              <a:rPr lang="en-US" dirty="0" smtClean="0">
                <a:solidFill>
                  <a:srgbClr val="FF0000"/>
                </a:solidFill>
              </a:rPr>
              <a:t>quadrilaterals</a:t>
            </a:r>
            <a:r>
              <a:rPr lang="en-US" dirty="0" smtClean="0"/>
              <a:t> in large graphs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3) Solve same problems in </a:t>
            </a:r>
            <a:r>
              <a:rPr lang="en-US" dirty="0" smtClean="0">
                <a:solidFill>
                  <a:srgbClr val="FF0000"/>
                </a:solidFill>
              </a:rPr>
              <a:t>directed graphs</a:t>
            </a:r>
            <a:endParaRPr lang="en-US" dirty="0">
              <a:solidFill>
                <a:srgbClr val="FF0000"/>
              </a:solidFill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7990367" y="2347637"/>
            <a:ext cx="1210573" cy="1129183"/>
            <a:chOff x="9835223" y="2068869"/>
            <a:chExt cx="1210573" cy="1129183"/>
          </a:xfrm>
        </p:grpSpPr>
        <p:sp>
          <p:nvSpPr>
            <p:cNvPr id="5" name="Oval 4"/>
            <p:cNvSpPr/>
            <p:nvPr/>
          </p:nvSpPr>
          <p:spPr>
            <a:xfrm>
              <a:off x="10847389" y="2068869"/>
              <a:ext cx="198407" cy="21997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/>
            <p:cNvSpPr/>
            <p:nvPr/>
          </p:nvSpPr>
          <p:spPr>
            <a:xfrm>
              <a:off x="9835223" y="2704348"/>
              <a:ext cx="198407" cy="21997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10847388" y="2978079"/>
              <a:ext cx="198407" cy="21997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Arrow Connector 16"/>
            <p:cNvCxnSpPr>
              <a:endCxn id="7" idx="0"/>
            </p:cNvCxnSpPr>
            <p:nvPr/>
          </p:nvCxnSpPr>
          <p:spPr>
            <a:xfrm>
              <a:off x="10919272" y="2176261"/>
              <a:ext cx="27320" cy="801818"/>
            </a:xfrm>
            <a:prstGeom prst="straightConnector1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>
              <a:stCxn id="5" idx="2"/>
              <a:endCxn id="6" idx="7"/>
            </p:cNvCxnSpPr>
            <p:nvPr/>
          </p:nvCxnSpPr>
          <p:spPr>
            <a:xfrm flipH="1">
              <a:off x="10004574" y="2178856"/>
              <a:ext cx="842815" cy="557706"/>
            </a:xfrm>
            <a:prstGeom prst="straightConnector1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>
              <a:stCxn id="7" idx="2"/>
              <a:endCxn id="6" idx="5"/>
            </p:cNvCxnSpPr>
            <p:nvPr/>
          </p:nvCxnSpPr>
          <p:spPr>
            <a:xfrm flipH="1" flipV="1">
              <a:off x="10004574" y="2892107"/>
              <a:ext cx="842814" cy="195959"/>
            </a:xfrm>
            <a:prstGeom prst="straightConnector1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/>
          <p:cNvGrpSpPr/>
          <p:nvPr/>
        </p:nvGrpSpPr>
        <p:grpSpPr>
          <a:xfrm>
            <a:off x="3882860" y="4254874"/>
            <a:ext cx="1436298" cy="1379349"/>
            <a:chOff x="9922755" y="3580592"/>
            <a:chExt cx="1436298" cy="1379349"/>
          </a:xfrm>
        </p:grpSpPr>
        <p:sp>
          <p:nvSpPr>
            <p:cNvPr id="8" name="Oval 7"/>
            <p:cNvSpPr/>
            <p:nvPr/>
          </p:nvSpPr>
          <p:spPr>
            <a:xfrm>
              <a:off x="9922756" y="3580592"/>
              <a:ext cx="198407" cy="21997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9922755" y="4466238"/>
              <a:ext cx="198407" cy="21997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11061443" y="3690578"/>
              <a:ext cx="198407" cy="21997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11160646" y="4739968"/>
              <a:ext cx="198407" cy="21997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" name="Straight Arrow Connector 25"/>
            <p:cNvCxnSpPr>
              <a:stCxn id="8" idx="4"/>
              <a:endCxn id="9" idx="0"/>
            </p:cNvCxnSpPr>
            <p:nvPr/>
          </p:nvCxnSpPr>
          <p:spPr>
            <a:xfrm flipH="1">
              <a:off x="10021959" y="3800565"/>
              <a:ext cx="1" cy="665673"/>
            </a:xfrm>
            <a:prstGeom prst="straightConnector1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>
              <a:endCxn id="10" idx="2"/>
            </p:cNvCxnSpPr>
            <p:nvPr/>
          </p:nvCxnSpPr>
          <p:spPr>
            <a:xfrm>
              <a:off x="10103187" y="3690578"/>
              <a:ext cx="958256" cy="109987"/>
            </a:xfrm>
            <a:prstGeom prst="straightConnector1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>
              <a:endCxn id="11" idx="0"/>
            </p:cNvCxnSpPr>
            <p:nvPr/>
          </p:nvCxnSpPr>
          <p:spPr>
            <a:xfrm>
              <a:off x="11152012" y="3924350"/>
              <a:ext cx="107838" cy="815618"/>
            </a:xfrm>
            <a:prstGeom prst="straightConnector1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>
              <a:stCxn id="9" idx="6"/>
              <a:endCxn id="11" idx="2"/>
            </p:cNvCxnSpPr>
            <p:nvPr/>
          </p:nvCxnSpPr>
          <p:spPr>
            <a:xfrm>
              <a:off x="10121162" y="4576225"/>
              <a:ext cx="1039484" cy="273730"/>
            </a:xfrm>
            <a:prstGeom prst="straightConnector1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7436033" y="5572534"/>
            <a:ext cx="1764907" cy="1086057"/>
            <a:chOff x="7214487" y="5135495"/>
            <a:chExt cx="1764907" cy="1086057"/>
          </a:xfrm>
        </p:grpSpPr>
        <p:sp>
          <p:nvSpPr>
            <p:cNvPr id="12" name="Oval 11"/>
            <p:cNvSpPr/>
            <p:nvPr/>
          </p:nvSpPr>
          <p:spPr>
            <a:xfrm>
              <a:off x="7214487" y="5251956"/>
              <a:ext cx="198407" cy="21997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8780987" y="5135495"/>
              <a:ext cx="198407" cy="21997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8410676" y="6001579"/>
              <a:ext cx="198407" cy="21997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8" name="Straight Arrow Connector 37"/>
            <p:cNvCxnSpPr>
              <a:stCxn id="12" idx="6"/>
              <a:endCxn id="15" idx="2"/>
            </p:cNvCxnSpPr>
            <p:nvPr/>
          </p:nvCxnSpPr>
          <p:spPr>
            <a:xfrm flipV="1">
              <a:off x="7412894" y="5245482"/>
              <a:ext cx="1368093" cy="116461"/>
            </a:xfrm>
            <a:prstGeom prst="straightConnector1">
              <a:avLst/>
            </a:prstGeom>
            <a:ln w="19050"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>
              <a:stCxn id="12" idx="5"/>
              <a:endCxn id="16" idx="2"/>
            </p:cNvCxnSpPr>
            <p:nvPr/>
          </p:nvCxnSpPr>
          <p:spPr>
            <a:xfrm>
              <a:off x="7383838" y="5439715"/>
              <a:ext cx="1026838" cy="671851"/>
            </a:xfrm>
            <a:prstGeom prst="straightConnector1">
              <a:avLst/>
            </a:prstGeom>
            <a:ln w="19050"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/>
            <p:cNvCxnSpPr>
              <a:stCxn id="15" idx="4"/>
              <a:endCxn id="16" idx="7"/>
            </p:cNvCxnSpPr>
            <p:nvPr/>
          </p:nvCxnSpPr>
          <p:spPr>
            <a:xfrm flipH="1">
              <a:off x="8580027" y="5355468"/>
              <a:ext cx="300164" cy="678325"/>
            </a:xfrm>
            <a:prstGeom prst="straightConnector1">
              <a:avLst/>
            </a:prstGeom>
            <a:ln w="19050"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Slide Number Placeholder 2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2819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</a:t>
            </a:r>
            <a:r>
              <a:rPr lang="en-US" altLang="zh-CN" dirty="0" smtClean="0"/>
              <a:t>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Introduction</a:t>
            </a:r>
          </a:p>
          <a:p>
            <a:r>
              <a:rPr lang="en-US" altLang="zh-CN" dirty="0" smtClean="0"/>
              <a:t>Objectives</a:t>
            </a:r>
          </a:p>
          <a:p>
            <a:r>
              <a:rPr lang="en-US" altLang="zh-CN" dirty="0" smtClean="0">
                <a:solidFill>
                  <a:srgbClr val="FF0000"/>
                </a:solidFill>
              </a:rPr>
              <a:t>Undirected Graph</a:t>
            </a:r>
          </a:p>
          <a:p>
            <a:pPr lvl="1"/>
            <a:r>
              <a:rPr lang="en-US" altLang="zh-CN" dirty="0" smtClean="0">
                <a:solidFill>
                  <a:srgbClr val="00B050"/>
                </a:solidFill>
              </a:rPr>
              <a:t>Triangle-finding(MPI)</a:t>
            </a:r>
          </a:p>
          <a:p>
            <a:pPr lvl="1"/>
            <a:r>
              <a:rPr lang="en-US" altLang="zh-CN" dirty="0" smtClean="0"/>
              <a:t>Quadrilateral-finding(MPI)</a:t>
            </a:r>
          </a:p>
          <a:p>
            <a:pPr lvl="1"/>
            <a:r>
              <a:rPr lang="en-US" altLang="zh-CN" dirty="0" smtClean="0"/>
              <a:t>Spark-based</a:t>
            </a:r>
            <a:r>
              <a:rPr lang="zh-CN" altLang="en-US" dirty="0" smtClean="0"/>
              <a:t> </a:t>
            </a:r>
            <a:r>
              <a:rPr lang="en-US" altLang="zh-CN" dirty="0" smtClean="0"/>
              <a:t>Solution</a:t>
            </a:r>
          </a:p>
          <a:p>
            <a:r>
              <a:rPr lang="en-US" altLang="zh-CN" dirty="0" smtClean="0"/>
              <a:t>Directed Graph</a:t>
            </a:r>
          </a:p>
          <a:p>
            <a:r>
              <a:rPr lang="en-US" altLang="zh-CN" dirty="0" smtClean="0"/>
              <a:t>Conclusion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1389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find a triangle?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10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lvl="0">
                  <a:buClr>
                    <a:srgbClr val="83992A"/>
                  </a:buClr>
                  <a:buFont typeface="Arial" charset="0"/>
                  <a:buChar char="•"/>
                </a:pPr>
                <a:r>
                  <a:rPr lang="en-US" dirty="0" smtClean="0">
                    <a:solidFill>
                      <a:srgbClr val="FF0000"/>
                    </a:solidFill>
                  </a:rPr>
                  <a:t>Node =  Id   +  Neighbors </a:t>
                </a:r>
              </a:p>
              <a:p>
                <a:pPr lvl="0">
                  <a:buClr>
                    <a:srgbClr val="83992A"/>
                  </a:buClr>
                  <a:buFont typeface="Arial" charset="0"/>
                  <a:buChar char="•"/>
                </a:pPr>
                <a:endParaRPr lang="en-US" dirty="0" smtClean="0">
                  <a:solidFill>
                    <a:srgbClr val="FF0000"/>
                  </a:solidFill>
                </a:endParaRPr>
              </a:p>
              <a:p>
                <a:pPr lvl="0">
                  <a:buClr>
                    <a:srgbClr val="83992A"/>
                  </a:buClr>
                  <a:buFont typeface="Arial" charset="0"/>
                  <a:buChar char="•"/>
                </a:pPr>
                <a:r>
                  <a:rPr lang="en-US" dirty="0" smtClean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N0 = &lt; 0 , { 1, 2 } &gt;</a:t>
                </a:r>
              </a:p>
              <a:p>
                <a:pPr lvl="0">
                  <a:buClr>
                    <a:srgbClr val="83992A"/>
                  </a:buClr>
                  <a:buFont typeface="Arial" charset="0"/>
                  <a:buChar char="•"/>
                </a:pPr>
                <a:r>
                  <a:rPr lang="en-US" dirty="0" smtClean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N1 = &lt; 1 , { 2 } &gt;</a:t>
                </a:r>
              </a:p>
              <a:p>
                <a:pPr lvl="0">
                  <a:buClr>
                    <a:srgbClr val="83992A"/>
                  </a:buClr>
                  <a:buFont typeface="Arial" charset="0"/>
                  <a:buChar char="•"/>
                </a:pPr>
                <a:r>
                  <a:rPr lang="en-US" dirty="0" smtClean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N0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i="1" smtClean="0"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∩</m:t>
                    </m:r>
                  </m:oMath>
                </a14:m>
                <a:r>
                  <a:rPr lang="en-US" dirty="0" smtClean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 </a:t>
                </a:r>
                <a:r>
                  <a:rPr lang="en-US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 </a:t>
                </a:r>
                <a:r>
                  <a:rPr lang="en-US" dirty="0" smtClean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N1 = { </a:t>
                </a:r>
                <a:r>
                  <a:rPr lang="en-US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2</a:t>
                </a:r>
                <a:r>
                  <a:rPr lang="en-US" dirty="0" smtClean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 } </a:t>
                </a:r>
              </a:p>
              <a:p>
                <a:pPr lvl="0">
                  <a:buClr>
                    <a:srgbClr val="83992A"/>
                  </a:buClr>
                  <a:buFont typeface="Arial" charset="0"/>
                  <a:buChar char="•"/>
                </a:pPr>
                <a:endParaRPr lang="en-US" dirty="0" smtClean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  <a:p>
                <a:pPr lvl="0">
                  <a:buClr>
                    <a:srgbClr val="83992A"/>
                  </a:buClr>
                  <a:buFont typeface="Arial" charset="0"/>
                  <a:buChar char="•"/>
                </a:pPr>
                <a:r>
                  <a:rPr lang="en-US" dirty="0" err="1" smtClean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Iff</a:t>
                </a:r>
                <a:r>
                  <a:rPr lang="en-US" dirty="0" smtClean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 |</a:t>
                </a:r>
                <a:r>
                  <a:rPr lang="en-US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 N0</a:t>
                </a:r>
                <a14:m>
                  <m:oMath xmlns:m="http://schemas.openxmlformats.org/officeDocument/2006/math">
                    <m:r>
                      <a:rPr lang="en-US"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i="1"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∩</m:t>
                    </m:r>
                  </m:oMath>
                </a14:m>
                <a:r>
                  <a:rPr lang="en-US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  </a:t>
                </a:r>
                <a:r>
                  <a:rPr lang="en-US" dirty="0" smtClean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N1 | &gt;= 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>1</a:t>
                </a:r>
                <a:r>
                  <a:rPr lang="en-US" dirty="0" smtClean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, find triangles.</a:t>
                </a:r>
              </a:p>
              <a:p>
                <a:pPr lvl="0">
                  <a:buClr>
                    <a:srgbClr val="83992A"/>
                  </a:buClr>
                  <a:buFont typeface="Arial" charset="0"/>
                  <a:buChar char="•"/>
                </a:pPr>
                <a:endParaRPr lang="en-US" dirty="0" smtClean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  <a:p>
                <a:pPr lvl="0">
                  <a:buClr>
                    <a:srgbClr val="83992A"/>
                  </a:buClr>
                  <a:buFont typeface="Arial" charset="0"/>
                  <a:buChar char="•"/>
                </a:pPr>
                <a:r>
                  <a:rPr lang="en-US" dirty="0" smtClean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Triangles are composed of 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>N0.id, N1.id and </a:t>
                </a:r>
                <a:r>
                  <a:rPr lang="en-US" dirty="0">
                    <a:solidFill>
                      <a:srgbClr val="FF0000"/>
                    </a:solidFill>
                  </a:rPr>
                  <a:t>N0</a:t>
                </a:r>
                <a14:m>
                  <m:oMath xmlns:m="http://schemas.openxmlformats.org/officeDocument/2006/math">
                    <m:r>
                      <a:rPr lang="en-US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∩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 N2 </a:t>
                </a:r>
                <a:r>
                  <a:rPr lang="en-US" dirty="0" smtClean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.</a:t>
                </a:r>
                <a:endParaRPr lang="en-US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  <a:p>
                <a:pPr marL="0" marR="0" lvl="1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dirty="0"/>
              </a:p>
            </p:txBody>
          </p:sp>
        </mc:Choice>
        <mc:Fallback xmlns="">
          <p:sp>
            <p:nvSpPr>
              <p:cNvPr id="11" name="Content Placeholder 10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3081" b="-2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0" name="Group 59"/>
          <p:cNvGrpSpPr/>
          <p:nvPr/>
        </p:nvGrpSpPr>
        <p:grpSpPr>
          <a:xfrm>
            <a:off x="7802582" y="983167"/>
            <a:ext cx="3345596" cy="1773815"/>
            <a:chOff x="2088308" y="4087710"/>
            <a:chExt cx="2359020" cy="1314436"/>
          </a:xfrm>
        </p:grpSpPr>
        <p:sp>
          <p:nvSpPr>
            <p:cNvPr id="12" name="Oval 11"/>
            <p:cNvSpPr/>
            <p:nvPr/>
          </p:nvSpPr>
          <p:spPr>
            <a:xfrm>
              <a:off x="3069449" y="4087710"/>
              <a:ext cx="426308" cy="454454"/>
            </a:xfrm>
            <a:prstGeom prst="ellipse">
              <a:avLst/>
            </a:prstGeom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chemeClr val="bg1"/>
                  </a:solidFill>
                </a:rPr>
                <a:t>0</a:t>
              </a:r>
              <a:endParaRPr 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13" name="Oval 12"/>
            <p:cNvSpPr/>
            <p:nvPr/>
          </p:nvSpPr>
          <p:spPr>
            <a:xfrm>
              <a:off x="2088308" y="4878307"/>
              <a:ext cx="426308" cy="454454"/>
            </a:xfrm>
            <a:prstGeom prst="ellipse">
              <a:avLst/>
            </a:prstGeom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14" name="Oval 13"/>
            <p:cNvSpPr/>
            <p:nvPr/>
          </p:nvSpPr>
          <p:spPr>
            <a:xfrm>
              <a:off x="4021020" y="4947692"/>
              <a:ext cx="426308" cy="45445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</a:rPr>
                <a:t>2</a:t>
              </a:r>
            </a:p>
          </p:txBody>
        </p:sp>
        <p:grpSp>
          <p:nvGrpSpPr>
            <p:cNvPr id="58" name="Group 57"/>
            <p:cNvGrpSpPr/>
            <p:nvPr/>
          </p:nvGrpSpPr>
          <p:grpSpPr>
            <a:xfrm>
              <a:off x="2452185" y="4475611"/>
              <a:ext cx="1631266" cy="699309"/>
              <a:chOff x="2452185" y="4475611"/>
              <a:chExt cx="1631266" cy="699309"/>
            </a:xfrm>
          </p:grpSpPr>
          <p:cxnSp>
            <p:nvCxnSpPr>
              <p:cNvPr id="19" name="Straight Arrow Connector 18"/>
              <p:cNvCxnSpPr>
                <a:stCxn id="12" idx="3"/>
                <a:endCxn id="13" idx="7"/>
              </p:cNvCxnSpPr>
              <p:nvPr/>
            </p:nvCxnSpPr>
            <p:spPr>
              <a:xfrm flipH="1">
                <a:off x="2452185" y="4475611"/>
                <a:ext cx="679695" cy="469249"/>
              </a:xfrm>
              <a:prstGeom prst="straightConnector1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Arrow Connector 26"/>
              <p:cNvCxnSpPr>
                <a:stCxn id="14" idx="1"/>
                <a:endCxn id="12" idx="5"/>
              </p:cNvCxnSpPr>
              <p:nvPr/>
            </p:nvCxnSpPr>
            <p:spPr>
              <a:xfrm flipH="1" flipV="1">
                <a:off x="3433326" y="4475611"/>
                <a:ext cx="650125" cy="538634"/>
              </a:xfrm>
              <a:prstGeom prst="straightConnector1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Arrow Connector 51"/>
              <p:cNvCxnSpPr>
                <a:stCxn id="14" idx="2"/>
                <a:endCxn id="13" idx="6"/>
              </p:cNvCxnSpPr>
              <p:nvPr/>
            </p:nvCxnSpPr>
            <p:spPr>
              <a:xfrm flipH="1" flipV="1">
                <a:off x="2514616" y="5105535"/>
                <a:ext cx="1506404" cy="69385"/>
              </a:xfrm>
              <a:prstGeom prst="straightConnector1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Rectangle 6"/>
          <p:cNvSpPr/>
          <p:nvPr/>
        </p:nvSpPr>
        <p:spPr>
          <a:xfrm>
            <a:off x="7305040" y="3372263"/>
            <a:ext cx="4319588" cy="5854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Each edge is stored once! </a:t>
            </a:r>
            <a:endParaRPr lang="en-US" sz="2800" dirty="0"/>
          </a:p>
        </p:txBody>
      </p:sp>
      <p:sp>
        <p:nvSpPr>
          <p:cNvPr id="20" name="Slide Number Placeholder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smtClean="0"/>
              <a:t>8</a:t>
            </a:fld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0388680" y="1823258"/>
            <a:ext cx="965120" cy="1332176"/>
          </a:xfrm>
          <a:prstGeom prst="rect">
            <a:avLst/>
          </a:prstGeom>
          <a:solidFill>
            <a:srgbClr val="FF0000">
              <a:alpha val="1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580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3430</TotalTime>
  <Words>1312</Words>
  <Application>Microsoft Macintosh PowerPoint</Application>
  <PresentationFormat>Widescreen</PresentationFormat>
  <Paragraphs>397</Paragraphs>
  <Slides>32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2" baseType="lpstr">
      <vt:lpstr>Calibri</vt:lpstr>
      <vt:lpstr>Calibri Light</vt:lpstr>
      <vt:lpstr>Cambria Math</vt:lpstr>
      <vt:lpstr>DengXian</vt:lpstr>
      <vt:lpstr>DengXian Light</vt:lpstr>
      <vt:lpstr>Mangal</vt:lpstr>
      <vt:lpstr>Wingdings</vt:lpstr>
      <vt:lpstr>Zapfino</vt:lpstr>
      <vt:lpstr>Arial</vt:lpstr>
      <vt:lpstr>Office Theme</vt:lpstr>
      <vt:lpstr>Finding Triangles in Large Social Network Graphs</vt:lpstr>
      <vt:lpstr>Outline</vt:lpstr>
      <vt:lpstr>Introduction</vt:lpstr>
      <vt:lpstr>Social Network as Graph</vt:lpstr>
      <vt:lpstr>Graph and Triangle</vt:lpstr>
      <vt:lpstr>Outline</vt:lpstr>
      <vt:lpstr>Objectives</vt:lpstr>
      <vt:lpstr>Outline</vt:lpstr>
      <vt:lpstr>How to find a triangle?</vt:lpstr>
      <vt:lpstr>Triangle-finding(MPI)</vt:lpstr>
      <vt:lpstr>Triangle-finding (MPI) Results</vt:lpstr>
      <vt:lpstr>Outline</vt:lpstr>
      <vt:lpstr>Quadrilateral-finding </vt:lpstr>
      <vt:lpstr>How to find a quadrilateral?</vt:lpstr>
      <vt:lpstr>Find Quadrilaterals in Graphs</vt:lpstr>
      <vt:lpstr>PowerPoint Presentation</vt:lpstr>
      <vt:lpstr>PowerPoint Presentation</vt:lpstr>
      <vt:lpstr>Outline</vt:lpstr>
      <vt:lpstr>Spark-based Triangle-Finding</vt:lpstr>
      <vt:lpstr>Spark-based Triangle-Finding</vt:lpstr>
      <vt:lpstr>Spark-based Triangle-Finding</vt:lpstr>
      <vt:lpstr>Spark-based Quadrilateral-Finding</vt:lpstr>
      <vt:lpstr>PowerPoint Presentation</vt:lpstr>
      <vt:lpstr>Outline</vt:lpstr>
      <vt:lpstr>Directed Triangle-finding</vt:lpstr>
      <vt:lpstr>PowerPoint Presentation</vt:lpstr>
      <vt:lpstr>Directed Triangle-finding Results</vt:lpstr>
      <vt:lpstr>Spark-based Directed Triangle-finding</vt:lpstr>
      <vt:lpstr>Spark Based Directed Triangle-finding</vt:lpstr>
      <vt:lpstr>Outline</vt:lpstr>
      <vt:lpstr>Conclusion</vt:lpstr>
      <vt:lpstr>Questions</vt:lpstr>
    </vt:vector>
  </TitlesOfParts>
  <Company/>
  <LinksUpToDate>false</LinksUpToDate>
  <SharedDoc>false</SharedDoc>
  <HyperlinksChanged>false</HyperlinksChanged>
  <AppVersion>15.0038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Finding Triangles in Large Graphs</dc:title>
  <dc:creator>Guo, Xiaoyuan</dc:creator>
  <cp:lastModifiedBy>Guo, Xiaoyuan</cp:lastModifiedBy>
  <cp:revision>246</cp:revision>
  <dcterms:created xsi:type="dcterms:W3CDTF">2019-03-17T14:07:06Z</dcterms:created>
  <dcterms:modified xsi:type="dcterms:W3CDTF">2019-04-29T13:32:43Z</dcterms:modified>
</cp:coreProperties>
</file>